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4966"/>
  </p:normalViewPr>
  <p:slideViewPr>
    <p:cSldViewPr snapToGrid="0" snapToObjects="1">
      <p:cViewPr varScale="1">
        <p:scale>
          <a:sx n="47" d="100"/>
          <a:sy n="47" d="100"/>
        </p:scale>
        <p:origin x="351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1143000" y="685800"/>
            <a:ext cx="4572000" cy="3429000"/>
          </a:xfrm>
          <a:prstGeom prst="rect">
            <a:avLst/>
          </a:prstGeom>
        </p:spPr>
        <p:txBody>
          <a:bodyPr/>
          <a:lstStyle/>
          <a:p>
            <a:endParaRPr/>
          </a:p>
        </p:txBody>
      </p:sp>
      <p:sp>
        <p:nvSpPr>
          <p:cNvPr id="131" name="Shape 13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In this paper, I ask whether and how we should reconstruct cultural material destroyed (or partially destroyed) by war. I will focus my attention on immovable cultural property, e.g., architectural ruins, monuments, and public sculptures. In trying to answer the question of whether to reconstruct immovable cultural property, I will focus on its use-value: What will the site (and structures on the site) be used for? I will argue that ruins have a use-value distinct from memorials and monuments. While their use-value is primarily aesthetic, it is nonetheless important. I will discuss two particular cases where communities had to decide whether to reconstruct, repurpose, or allow immovable cultural heritage to rest in peace, i.e., ruinate. The first case is the A1 </a:t>
            </a:r>
            <a:r>
              <a:rPr lang="en-US" sz="2200" dirty="0" err="1">
                <a:effectLst/>
                <a:latin typeface="Helvetica Neue"/>
                <a:ea typeface="Helvetica Neue"/>
                <a:cs typeface="Helvetica Neue"/>
                <a:sym typeface="Helvetica Neue"/>
              </a:rPr>
              <a:t>kalan</a:t>
            </a:r>
            <a:r>
              <a:rPr lang="en-US" sz="2200" dirty="0">
                <a:effectLst/>
                <a:latin typeface="Helvetica Neue"/>
                <a:ea typeface="Helvetica Neue"/>
                <a:cs typeface="Helvetica Neue"/>
                <a:sym typeface="Helvetica Neue"/>
              </a:rPr>
              <a:t> at the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archaeological sanctuary damaged during the American/</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war. The second case is the destruction of the Twin Towers on 9/11. In both cases, decisions had to be made as to what to do with the rubble and surrounding landscape after acts of war. For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communities decided to preserve the ruins of the tower at A1, while the Twin Towers were turned into a memorial.  Despite the different outcome, the use-value of ruins, memorials, and monuments were appropriately weighed in both cases.</a:t>
            </a:r>
          </a:p>
          <a:p>
            <a:endParaRPr lang="en-US" dirty="0"/>
          </a:p>
        </p:txBody>
      </p:sp>
    </p:spTree>
    <p:extLst>
      <p:ext uri="{BB962C8B-B14F-4D97-AF65-F5344CB8AC3E}">
        <p14:creationId xmlns:p14="http://schemas.microsoft.com/office/powerpoint/2010/main" val="3238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3548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Archaeological Sanctuary is the foremost </a:t>
            </a:r>
            <a:r>
              <a:rPr lang="en-US" sz="2200" dirty="0" err="1">
                <a:effectLst/>
                <a:latin typeface="Helvetica Neue"/>
                <a:ea typeface="Helvetica Neue"/>
                <a:cs typeface="Helvetica Neue"/>
                <a:sym typeface="Helvetica Neue"/>
              </a:rPr>
              <a:t>Champa</a:t>
            </a:r>
            <a:r>
              <a:rPr lang="en-US" sz="2200" dirty="0">
                <a:effectLst/>
                <a:latin typeface="Helvetica Neue"/>
                <a:ea typeface="Helvetica Neue"/>
                <a:cs typeface="Helvetica Neue"/>
                <a:sym typeface="Helvetica Neue"/>
              </a:rPr>
              <a:t> archaeological site and largest archaeological site in </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A religious sanctuary protected in a deep valley surrounded by high mountain ranges, the </a:t>
            </a:r>
            <a:r>
              <a:rPr lang="en-US" sz="2200" dirty="0" err="1">
                <a:effectLst/>
                <a:latin typeface="Helvetica Neue"/>
                <a:ea typeface="Helvetica Neue"/>
                <a:cs typeface="Helvetica Neue"/>
                <a:sym typeface="Helvetica Neue"/>
              </a:rPr>
              <a:t>Champa</a:t>
            </a:r>
            <a:r>
              <a:rPr lang="en-US" sz="2200" dirty="0">
                <a:effectLst/>
                <a:latin typeface="Helvetica Neue"/>
                <a:ea typeface="Helvetica Neue"/>
                <a:cs typeface="Helvetica Neue"/>
                <a:sym typeface="Helvetica Neue"/>
              </a:rPr>
              <a:t> ruins consist primarily of brick temple towers called </a:t>
            </a:r>
            <a:r>
              <a:rPr lang="en-US" sz="2200" dirty="0" err="1">
                <a:effectLst/>
                <a:latin typeface="Helvetica Neue"/>
                <a:ea typeface="Helvetica Neue"/>
                <a:cs typeface="Helvetica Neue"/>
                <a:sym typeface="Helvetica Neue"/>
              </a:rPr>
              <a:t>kalans</a:t>
            </a:r>
            <a:r>
              <a:rPr lang="en-US" sz="2200" dirty="0">
                <a:effectLst/>
                <a:latin typeface="Helvetica Neue"/>
                <a:ea typeface="Helvetica Neue"/>
                <a:cs typeface="Helvetica Neue"/>
                <a:sym typeface="Helvetica Neue"/>
              </a:rPr>
              <a:t>, built successively from the late 4th/5th centuries until the 13th/14th centuries.</a:t>
            </a:r>
          </a:p>
          <a:p>
            <a:endParaRPr lang="en-US" dirty="0"/>
          </a:p>
        </p:txBody>
      </p:sp>
    </p:spTree>
    <p:extLst>
      <p:ext uri="{BB962C8B-B14F-4D97-AF65-F5344CB8AC3E}">
        <p14:creationId xmlns:p14="http://schemas.microsoft.com/office/powerpoint/2010/main" val="64562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 A </a:t>
            </a:r>
            <a:r>
              <a:rPr lang="en-US" sz="2200" dirty="0" err="1">
                <a:effectLst/>
                <a:latin typeface="Helvetica Neue"/>
                <a:ea typeface="Helvetica Neue"/>
                <a:cs typeface="Helvetica Neue"/>
                <a:sym typeface="Helvetica Neue"/>
              </a:rPr>
              <a:t>kalan</a:t>
            </a:r>
            <a:r>
              <a:rPr lang="en-US" sz="2200" dirty="0">
                <a:effectLst/>
                <a:latin typeface="Helvetica Neue"/>
                <a:ea typeface="Helvetica Neue"/>
                <a:cs typeface="Helvetica Neue"/>
                <a:sym typeface="Helvetica Neue"/>
              </a:rPr>
              <a:t> is a corbel structure composed of bricks that are stacked in a slightly offset manner. Similar to Khmer and Central Javanese architecture, the Cham produced </a:t>
            </a:r>
            <a:r>
              <a:rPr lang="en-US" sz="2200" dirty="0" err="1">
                <a:effectLst/>
                <a:latin typeface="Helvetica Neue"/>
                <a:ea typeface="Helvetica Neue"/>
                <a:cs typeface="Helvetica Neue"/>
                <a:sym typeface="Helvetica Neue"/>
              </a:rPr>
              <a:t>kalans</a:t>
            </a:r>
            <a:r>
              <a:rPr lang="en-US" sz="2200" dirty="0">
                <a:effectLst/>
                <a:latin typeface="Helvetica Neue"/>
                <a:ea typeface="Helvetica Neue"/>
                <a:cs typeface="Helvetica Neue"/>
                <a:sym typeface="Helvetica Neue"/>
              </a:rPr>
              <a:t> with a three-level pyramid-shaped roof.  What makes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unique is not just its size, but its iconography. Unlike similar temple structures in South East Asia (such as Angkor Wat),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Sơn’s</a:t>
            </a:r>
            <a:r>
              <a:rPr lang="en-US" sz="2200" dirty="0">
                <a:effectLst/>
                <a:latin typeface="Helvetica Neue"/>
                <a:ea typeface="Helvetica Neue"/>
                <a:cs typeface="Helvetica Neue"/>
                <a:sym typeface="Helvetica Neue"/>
              </a:rPr>
              <a:t> iconography remained Hindu. When the Cham kings converted to Buddhism around the 11</a:t>
            </a:r>
            <a:r>
              <a:rPr lang="en-US" sz="2200" baseline="30000" dirty="0">
                <a:effectLst/>
                <a:latin typeface="Helvetica Neue"/>
                <a:ea typeface="Helvetica Neue"/>
                <a:cs typeface="Helvetica Neue"/>
                <a:sym typeface="Helvetica Neue"/>
              </a:rPr>
              <a:t>th</a:t>
            </a:r>
            <a:r>
              <a:rPr lang="en-US" sz="2200" dirty="0">
                <a:effectLst/>
                <a:latin typeface="Helvetica Neue"/>
                <a:ea typeface="Helvetica Neue"/>
                <a:cs typeface="Helvetica Neue"/>
                <a:sym typeface="Helvetica Neue"/>
              </a:rPr>
              <a:t> century, the temples were by in large not altered but supplemented – leaving the Hindu iconography intact. The Khmer invaded this territory in the 13th century and by the 15th century, the Vietnamese annexed the last bit of Cham territory in the Cham-Vietnamese war. The Cham were forcibly moved from their homes, with most relocating into Cambodia and coastal Malaysia. Some Cham remained in </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where they converted to Islam. Today, the Cham are recognized as one of fifty-four ethnic minority groups in </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They represent the majority of Islamic peoples in both Cambodia and </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During French colonization, a group of French soldiers “rediscovered”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in 1885. Between 1896 and 1902 a group of French archaeologists (</a:t>
            </a:r>
            <a:r>
              <a:rPr lang="en-US" sz="2200" strike="sngStrike" dirty="0">
                <a:effectLst/>
                <a:latin typeface="Helvetica Neue"/>
                <a:ea typeface="Helvetica Neue"/>
                <a:cs typeface="Helvetica Neue"/>
                <a:sym typeface="Helvetica Neue"/>
              </a:rPr>
              <a:t>led by Henri </a:t>
            </a:r>
            <a:r>
              <a:rPr lang="en-US" sz="2200" strike="sngStrike" dirty="0" err="1">
                <a:effectLst/>
                <a:latin typeface="Helvetica Neue"/>
                <a:ea typeface="Helvetica Neue"/>
                <a:cs typeface="Helvetica Neue"/>
                <a:sym typeface="Helvetica Neue"/>
              </a:rPr>
              <a:t>Parmentier</a:t>
            </a:r>
            <a:r>
              <a:rPr lang="en-US" sz="2200" dirty="0">
                <a:effectLst/>
                <a:latin typeface="Helvetica Neue"/>
                <a:ea typeface="Helvetica Neue"/>
                <a:cs typeface="Helvetica Neue"/>
                <a:sym typeface="Helvetica Neue"/>
              </a:rPr>
              <a:t>) cataloged the site, giving the architectural groupings the number and letter designations we still use. </a:t>
            </a:r>
          </a:p>
          <a:p>
            <a:endParaRPr lang="en-US" dirty="0"/>
          </a:p>
        </p:txBody>
      </p:sp>
    </p:spTree>
    <p:extLst>
      <p:ext uri="{BB962C8B-B14F-4D97-AF65-F5344CB8AC3E}">
        <p14:creationId xmlns:p14="http://schemas.microsoft.com/office/powerpoint/2010/main" val="3502657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Here you can see a drawing by </a:t>
            </a:r>
            <a:r>
              <a:rPr lang="en-US" sz="2200" dirty="0" err="1">
                <a:effectLst/>
                <a:latin typeface="Helvetica Neue"/>
                <a:ea typeface="Helvetica Neue"/>
                <a:cs typeface="Helvetica Neue"/>
                <a:sym typeface="Helvetica Neue"/>
              </a:rPr>
              <a:t>Parmentier</a:t>
            </a:r>
            <a:r>
              <a:rPr lang="en-US" sz="2200" dirty="0">
                <a:effectLst/>
                <a:latin typeface="Helvetica Neue"/>
                <a:ea typeface="Helvetica Neue"/>
                <a:cs typeface="Helvetica Neue"/>
                <a:sym typeface="Helvetica Neue"/>
              </a:rPr>
              <a:t> of A1, the largest and most majestic </a:t>
            </a:r>
            <a:r>
              <a:rPr lang="en-US" sz="2200" dirty="0" err="1">
                <a:effectLst/>
                <a:latin typeface="Helvetica Neue"/>
                <a:ea typeface="Helvetica Neue"/>
                <a:cs typeface="Helvetica Neue"/>
                <a:sym typeface="Helvetica Neue"/>
              </a:rPr>
              <a:t>kalan</a:t>
            </a:r>
            <a:r>
              <a:rPr lang="en-US" sz="2200" dirty="0">
                <a:effectLst/>
                <a:latin typeface="Helvetica Neue"/>
                <a:ea typeface="Helvetica Neue"/>
                <a:cs typeface="Helvetica Neue"/>
                <a:sym typeface="Helvetica Neue"/>
              </a:rPr>
              <a:t> in the archaeological complex.  </a:t>
            </a:r>
          </a:p>
          <a:p>
            <a:r>
              <a:rPr lang="en-US" sz="2200" dirty="0">
                <a:effectLst/>
                <a:latin typeface="Helvetica Neue"/>
                <a:ea typeface="Helvetica Neue"/>
                <a:cs typeface="Helvetica Neue"/>
                <a:sym typeface="Helvetica Neue"/>
              </a:rPr>
              <a:t>In August of 1969, a bomb dropped by an American B52 bomber struck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reducing this largest temple to rubble. </a:t>
            </a:r>
          </a:p>
          <a:p>
            <a:endParaRPr lang="en-US" dirty="0"/>
          </a:p>
        </p:txBody>
      </p:sp>
    </p:spTree>
    <p:extLst>
      <p:ext uri="{BB962C8B-B14F-4D97-AF65-F5344CB8AC3E}">
        <p14:creationId xmlns:p14="http://schemas.microsoft.com/office/powerpoint/2010/main" val="36323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In 1970, under intense international pressure, President Nixon agreed to spare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from any further attacks. After the American/</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War, the Vietnamese government de-mined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so that restoration work could begin. In 1980, a Polish team of scientists consolidated the rubble, preserved stray bricks from the elements, and began to reconstruct some of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Sơn’s</a:t>
            </a:r>
            <a:r>
              <a:rPr lang="en-US" sz="2200" dirty="0">
                <a:effectLst/>
                <a:latin typeface="Helvetica Neue"/>
                <a:ea typeface="Helvetica Neue"/>
                <a:cs typeface="Helvetica Neue"/>
                <a:sym typeface="Helvetica Neue"/>
              </a:rPr>
              <a:t> temples. In 1999 UNESCO deemed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a World Heritage Site. </a:t>
            </a:r>
          </a:p>
          <a:p>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is an interesting case study because of its long history, and the diversity of structures on the site. There are structures that have been allowed to ruinate with little human intervention; there are structures that have been restored, and there are structures that have been completely reconstructed.</a:t>
            </a:r>
          </a:p>
          <a:p>
            <a:r>
              <a:rPr lang="en-US" sz="2200" dirty="0">
                <a:effectLst/>
                <a:latin typeface="Helvetica Neue"/>
                <a:ea typeface="Helvetica Neue"/>
                <a:cs typeface="Helvetica Neue"/>
                <a:sym typeface="Helvetica Neue"/>
              </a:rPr>
              <a:t>A1 has been left to ruinate. We cannot be sure what existed before the bombing (the records are unreliable, and we know the site had been heavily pillaged).  However, we know that what existed after the bombing was a pile of rubble, a crater, and the ceremonial pedestal.</a:t>
            </a:r>
          </a:p>
          <a:p>
            <a:endParaRPr lang="en-US" dirty="0"/>
          </a:p>
        </p:txBody>
      </p:sp>
    </p:spTree>
    <p:extLst>
      <p:ext uri="{BB962C8B-B14F-4D97-AF65-F5344CB8AC3E}">
        <p14:creationId xmlns:p14="http://schemas.microsoft.com/office/powerpoint/2010/main" val="1146403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 There are no placards contextualizing the site currently – no reading material discussing the bombing, although the bomb craters are obvious. The only contextualizing you will find is by local tour guides. </a:t>
            </a:r>
          </a:p>
          <a:p>
            <a:endParaRPr lang="en-US" dirty="0"/>
          </a:p>
        </p:txBody>
      </p:sp>
    </p:spTree>
    <p:extLst>
      <p:ext uri="{BB962C8B-B14F-4D97-AF65-F5344CB8AC3E}">
        <p14:creationId xmlns:p14="http://schemas.microsoft.com/office/powerpoint/2010/main" val="3225019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“The National September 11 Memorial &amp; Museum” in New York City memorializes the September 11</a:t>
            </a:r>
            <a:r>
              <a:rPr lang="en-US" sz="2200" baseline="30000" dirty="0">
                <a:effectLst/>
                <a:latin typeface="Helvetica Neue"/>
                <a:ea typeface="Helvetica Neue"/>
                <a:cs typeface="Helvetica Neue"/>
                <a:sym typeface="Helvetica Neue"/>
              </a:rPr>
              <a:t>th</a:t>
            </a:r>
            <a:r>
              <a:rPr lang="en-US" sz="2200" dirty="0">
                <a:effectLst/>
                <a:latin typeface="Helvetica Neue"/>
                <a:ea typeface="Helvetica Neue"/>
                <a:cs typeface="Helvetica Neue"/>
                <a:sym typeface="Helvetica Neue"/>
              </a:rPr>
              <a:t> attacks, which killed 2,977 people. Six months after the attack a temporary memorial was erected.</a:t>
            </a:r>
          </a:p>
          <a:p>
            <a:endParaRPr lang="en-US" dirty="0"/>
          </a:p>
        </p:txBody>
      </p:sp>
    </p:spTree>
    <p:extLst>
      <p:ext uri="{BB962C8B-B14F-4D97-AF65-F5344CB8AC3E}">
        <p14:creationId xmlns:p14="http://schemas.microsoft.com/office/powerpoint/2010/main" val="2548811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 </a:t>
            </a:r>
            <a:r>
              <a:rPr lang="en-US" sz="2200" strike="sngStrike" dirty="0">
                <a:effectLst/>
                <a:latin typeface="Helvetica Neue"/>
                <a:ea typeface="Helvetica Neue"/>
                <a:cs typeface="Helvetica Neue"/>
                <a:sym typeface="Helvetica Neue"/>
              </a:rPr>
              <a:t>(Built by artist Julian </a:t>
            </a:r>
            <a:r>
              <a:rPr lang="en-US" sz="2200" strike="sngStrike" dirty="0" err="1">
                <a:effectLst/>
                <a:latin typeface="Helvetica Neue"/>
                <a:ea typeface="Helvetica Neue"/>
                <a:cs typeface="Helvetica Neue"/>
                <a:sym typeface="Helvetica Neue"/>
              </a:rPr>
              <a:t>LaVerdiere</a:t>
            </a:r>
            <a:r>
              <a:rPr lang="en-US" sz="2200" strike="sngStrike" dirty="0">
                <a:effectLst/>
                <a:latin typeface="Helvetica Neue"/>
                <a:ea typeface="Helvetica Neue"/>
                <a:cs typeface="Helvetica Neue"/>
                <a:sym typeface="Helvetica Neue"/>
              </a:rPr>
              <a:t> and Paul </a:t>
            </a:r>
            <a:r>
              <a:rPr lang="en-US" sz="2200" strike="sngStrike" dirty="0" err="1">
                <a:effectLst/>
                <a:latin typeface="Helvetica Neue"/>
                <a:ea typeface="Helvetica Neue"/>
                <a:cs typeface="Helvetica Neue"/>
                <a:sym typeface="Helvetica Neue"/>
              </a:rPr>
              <a:t>Myoda</a:t>
            </a:r>
            <a:r>
              <a:rPr lang="en-US" sz="2200" strike="sngStrike" dirty="0">
                <a:effectLst/>
                <a:latin typeface="Helvetica Neue"/>
                <a:ea typeface="Helvetica Neue"/>
                <a:cs typeface="Helvetica Neue"/>
                <a:sym typeface="Helvetica Neue"/>
              </a:rPr>
              <a:t>,) </a:t>
            </a:r>
            <a:r>
              <a:rPr lang="en-US" sz="2200" dirty="0">
                <a:effectLst/>
                <a:latin typeface="Helvetica Neue"/>
                <a:ea typeface="Helvetica Neue"/>
                <a:cs typeface="Helvetica Neue"/>
                <a:sym typeface="Helvetica Neue"/>
              </a:rPr>
              <a:t>this “tower of light” had originally been planned to be atop one of the Twin Towers for an anniversary celebration (</a:t>
            </a:r>
            <a:r>
              <a:rPr lang="en-US" sz="2200" strike="sngStrike" dirty="0">
                <a:effectLst/>
                <a:latin typeface="Helvetica Neue"/>
                <a:ea typeface="Helvetica Neue"/>
                <a:cs typeface="Helvetica Neue"/>
                <a:sym typeface="Helvetica Neue"/>
              </a:rPr>
              <a:t>called then the Bioluminescent Beacon</a:t>
            </a:r>
            <a:r>
              <a:rPr lang="en-US" sz="2200" dirty="0">
                <a:effectLst/>
                <a:latin typeface="Helvetica Neue"/>
                <a:ea typeface="Helvetica Neue"/>
                <a:cs typeface="Helvetica Neue"/>
                <a:sym typeface="Helvetica Neue"/>
              </a:rPr>
              <a:t>). What followed was an open call for proposals to determine the appropriate memorial site</a:t>
            </a:r>
            <a:r>
              <a:rPr lang="en-US" dirty="0">
                <a:effectLst/>
              </a:rPr>
              <a:t> </a:t>
            </a:r>
            <a:r>
              <a:rPr lang="en-US" sz="2200" dirty="0">
                <a:effectLst/>
                <a:latin typeface="Helvetica Neue"/>
                <a:ea typeface="Helvetica Neue"/>
                <a:cs typeface="Helvetica Neue"/>
                <a:sym typeface="Helvetica Neue"/>
              </a:rPr>
              <a:t>Erected in March 11, 2002 these “towers of light” were eight-eight seven thousand wat high intensity lights illuminated where the original towers stood.</a:t>
            </a:r>
          </a:p>
          <a:p>
            <a:endParaRPr lang="en-US" dirty="0"/>
          </a:p>
        </p:txBody>
      </p:sp>
    </p:spTree>
    <p:extLst>
      <p:ext uri="{BB962C8B-B14F-4D97-AF65-F5344CB8AC3E}">
        <p14:creationId xmlns:p14="http://schemas.microsoft.com/office/powerpoint/2010/main" val="1302945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The design committee listed four main program elements; (1) to recognize each individual who was a victim of the attack, (2) to provide a space for contemplation (3) to create a unique and powerful setting and (4) to covey historic authenticity. Anyone was allowed to submit a single 30 by 40-inch rigid board, which would be judged by 13 jurors. Among the jurors was a family member of a victim of the 9/11 attack, and Maya Lin, the designer of the </a:t>
            </a:r>
            <a:r>
              <a:rPr lang="en-US" sz="2200" dirty="0" err="1">
                <a:effectLst/>
                <a:latin typeface="Helvetica Neue"/>
                <a:ea typeface="Helvetica Neue"/>
                <a:cs typeface="Helvetica Neue"/>
                <a:sym typeface="Helvetica Neue"/>
              </a:rPr>
              <a:t>Việt</a:t>
            </a:r>
            <a:r>
              <a:rPr lang="en-US" sz="2200" dirty="0">
                <a:effectLst/>
                <a:latin typeface="Helvetica Neue"/>
                <a:ea typeface="Helvetica Neue"/>
                <a:cs typeface="Helvetica Neue"/>
                <a:sym typeface="Helvetica Neue"/>
              </a:rPr>
              <a:t> Nam Memorial. By mid-October eight finalist were chosen, but received an “underwhelming” reception. The public, who had access to the designs, decried them as “too cold” “too fashionable” and “too generic.” </a:t>
            </a:r>
          </a:p>
          <a:p>
            <a:endParaRPr lang="en-US" dirty="0"/>
          </a:p>
        </p:txBody>
      </p:sp>
    </p:spTree>
    <p:extLst>
      <p:ext uri="{BB962C8B-B14F-4D97-AF65-F5344CB8AC3E}">
        <p14:creationId xmlns:p14="http://schemas.microsoft.com/office/powerpoint/2010/main" val="3883881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Michael Kimmelman, a </a:t>
            </a:r>
            <a:r>
              <a:rPr lang="en-US" sz="2200" i="1" dirty="0">
                <a:effectLst/>
                <a:latin typeface="Helvetica Neue"/>
                <a:ea typeface="Helvetica Neue"/>
                <a:cs typeface="Helvetica Neue"/>
                <a:sym typeface="Helvetica Neue"/>
              </a:rPr>
              <a:t>New York Times</a:t>
            </a:r>
            <a:r>
              <a:rPr lang="en-US" sz="2200" dirty="0">
                <a:effectLst/>
                <a:latin typeface="Helvetica Neue"/>
                <a:ea typeface="Helvetica Neue"/>
                <a:cs typeface="Helvetica Neue"/>
                <a:sym typeface="Helvetica Neue"/>
              </a:rPr>
              <a:t> columnist wrote in his piece “ARCHITECTURE; Ground Zero’s Only Hope: Elitism,” “Democratic competitions are only as good as the people who choose to take part in them.…But good art, like science, is not democratic. An open competition can produce a Maya Lin Vietnam memorial once in a generation, maybe, but mostly it results in the generic monuments that are now the universal standard.” However, once the memorial was built, the reception has been positive. </a:t>
            </a:r>
          </a:p>
          <a:p>
            <a:endParaRPr lang="en-US" dirty="0"/>
          </a:p>
        </p:txBody>
      </p:sp>
    </p:spTree>
    <p:extLst>
      <p:ext uri="{BB962C8B-B14F-4D97-AF65-F5344CB8AC3E}">
        <p14:creationId xmlns:p14="http://schemas.microsoft.com/office/powerpoint/2010/main" val="2567480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Martin Filler, the architecture critic for the </a:t>
            </a:r>
            <a:r>
              <a:rPr lang="en-US" sz="2200" i="1" dirty="0">
                <a:effectLst/>
                <a:latin typeface="Helvetica Neue"/>
                <a:ea typeface="Helvetica Neue"/>
                <a:cs typeface="Helvetica Neue"/>
                <a:sym typeface="Helvetica Neue"/>
              </a:rPr>
              <a:t>New York Review of Books</a:t>
            </a:r>
            <a:r>
              <a:rPr lang="en-US" sz="2200" dirty="0">
                <a:effectLst/>
                <a:latin typeface="Helvetica Neue"/>
                <a:ea typeface="Helvetica Neue"/>
                <a:cs typeface="Helvetica Neue"/>
                <a:sym typeface="Helvetica Neue"/>
              </a:rPr>
              <a:t> called it “the most powerful example of commemorative design since Maya Lin’s Vietnam War Memorial . . . a sobering, disturbing, heartbreaking, and overwhelming masterpiece.” </a:t>
            </a:r>
          </a:p>
          <a:p>
            <a:endParaRPr lang="en-US" dirty="0"/>
          </a:p>
        </p:txBody>
      </p:sp>
    </p:spTree>
    <p:extLst>
      <p:ext uri="{BB962C8B-B14F-4D97-AF65-F5344CB8AC3E}">
        <p14:creationId xmlns:p14="http://schemas.microsoft.com/office/powerpoint/2010/main" val="963827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The winning design consists of an outdoor area composed of twin reflecting pools, which mirror the shape and size of the original footprints of the buildings, and an indoor museum.  The museum presents two types of exhibits: historical and memorial. Inside the museum structure there are several items relevant to our discussion. In “Foundation Hall” we see the “Remnants of the original World Trade Center, including the slurry wall and the celebrated Last Column.”  </a:t>
            </a:r>
          </a:p>
          <a:p>
            <a:endParaRPr lang="en-US" dirty="0"/>
          </a:p>
        </p:txBody>
      </p:sp>
    </p:spTree>
    <p:extLst>
      <p:ext uri="{BB962C8B-B14F-4D97-AF65-F5344CB8AC3E}">
        <p14:creationId xmlns:p14="http://schemas.microsoft.com/office/powerpoint/2010/main" val="80819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The slurry wall, still remaining, is a 3-foot-thick concrete barrier which stood after the towers fell. It keeps the Hudson River from spilling into the space.  </a:t>
            </a:r>
            <a:r>
              <a:rPr lang="en-US" sz="2200" i="1" dirty="0">
                <a:effectLst/>
                <a:latin typeface="Helvetica Neue"/>
                <a:ea typeface="Helvetica Neue"/>
                <a:cs typeface="Helvetica Neue"/>
                <a:sym typeface="Helvetica Neue"/>
              </a:rPr>
              <a:t>Wired</a:t>
            </a:r>
            <a:r>
              <a:rPr lang="en-US" sz="2200" dirty="0">
                <a:effectLst/>
                <a:latin typeface="Helvetica Neue"/>
                <a:ea typeface="Helvetica Neue"/>
                <a:cs typeface="Helvetica Neue"/>
                <a:sym typeface="Helvetica Neue"/>
              </a:rPr>
              <a:t> magazine called the exhibit space showing the slurry wall an “unprecedented hybrid of archaeological site, cathedral, and tourist attraction.” “The Last Column” was the final piece of steel removed from the Ground Zero site. </a:t>
            </a:r>
          </a:p>
          <a:p>
            <a:endParaRPr lang="en-US" dirty="0"/>
          </a:p>
        </p:txBody>
      </p:sp>
    </p:spTree>
    <p:extLst>
      <p:ext uri="{BB962C8B-B14F-4D97-AF65-F5344CB8AC3E}">
        <p14:creationId xmlns:p14="http://schemas.microsoft.com/office/powerpoint/2010/main" val="3426029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“Impact Steel” are a set of exterior columns which show where flight 11 collided with the North Tower. This section of steel has also been referred to as the “Angel of 9/11” as the particular twist of the steel tricks the mind into seeing a “face.” </a:t>
            </a:r>
          </a:p>
          <a:p>
            <a:endParaRPr lang="en-US" dirty="0"/>
          </a:p>
        </p:txBody>
      </p:sp>
    </p:spTree>
    <p:extLst>
      <p:ext uri="{BB962C8B-B14F-4D97-AF65-F5344CB8AC3E}">
        <p14:creationId xmlns:p14="http://schemas.microsoft.com/office/powerpoint/2010/main" val="206866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Angel face</a:t>
            </a:r>
          </a:p>
        </p:txBody>
      </p:sp>
    </p:spTree>
    <p:extLst>
      <p:ext uri="{BB962C8B-B14F-4D97-AF65-F5344CB8AC3E}">
        <p14:creationId xmlns:p14="http://schemas.microsoft.com/office/powerpoint/2010/main" val="4142763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The Twin Tower “Tridents” have been placed in the entry pavilion. These two 80-foot-tall steel columns were once part of the North Tower.  World Trade Center architect, Minoru Yamasaki, calls these tridents the “trees.” </a:t>
            </a:r>
          </a:p>
          <a:p>
            <a:endParaRPr lang="en-US" dirty="0"/>
          </a:p>
        </p:txBody>
      </p:sp>
    </p:spTree>
    <p:extLst>
      <p:ext uri="{BB962C8B-B14F-4D97-AF65-F5344CB8AC3E}">
        <p14:creationId xmlns:p14="http://schemas.microsoft.com/office/powerpoint/2010/main" val="126247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These trees formed the first five stories of each tower and are now some of the first objects you see inside the museum. They stand tall as you take an escalator down several floors. Tom Hennes of Thinc architects states,  “Procession is an integral part of memorials, and here the whole story is told on the ramp going down, through still images, narratives, and objects, contrasting the many with the one.” The objects I’ve described are all seen on this journey down into the underbelly of the museum, </a:t>
            </a:r>
            <a:r>
              <a:rPr lang="en-US" sz="2200" strike="sngStrike" dirty="0">
                <a:effectLst/>
                <a:latin typeface="Helvetica Neue"/>
                <a:ea typeface="Helvetica Neue"/>
                <a:cs typeface="Helvetica Neue"/>
                <a:sym typeface="Helvetica Neue"/>
              </a:rPr>
              <a:t>where you witness the slurry wall and the last column</a:t>
            </a:r>
            <a:r>
              <a:rPr lang="en-US" sz="2200" dirty="0">
                <a:effectLst/>
                <a:latin typeface="Helvetica Neue"/>
                <a:ea typeface="Helvetica Neue"/>
                <a:cs typeface="Helvetica Neue"/>
                <a:sym typeface="Helvetica Neue"/>
              </a:rPr>
              <a:t>. Outside the museum memorial walls, you can walk around the grounds of the memorial. </a:t>
            </a:r>
          </a:p>
          <a:p>
            <a:endParaRPr lang="en-US" dirty="0"/>
          </a:p>
        </p:txBody>
      </p:sp>
    </p:spTree>
    <p:extLst>
      <p:ext uri="{BB962C8B-B14F-4D97-AF65-F5344CB8AC3E}">
        <p14:creationId xmlns:p14="http://schemas.microsoft.com/office/powerpoint/2010/main" val="725208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The design of the outside memorial, </a:t>
            </a:r>
            <a:r>
              <a:rPr lang="en-US" sz="2200" strike="sngStrike" dirty="0">
                <a:effectLst/>
                <a:latin typeface="Helvetica Neue"/>
                <a:ea typeface="Helvetica Neue"/>
                <a:cs typeface="Helvetica Neue"/>
                <a:sym typeface="Helvetica Neue"/>
              </a:rPr>
              <a:t>made by architect Michael Arad and landscape architect Peter Walker,</a:t>
            </a:r>
            <a:r>
              <a:rPr lang="en-US" sz="2200" dirty="0">
                <a:effectLst/>
                <a:latin typeface="Helvetica Neue"/>
                <a:ea typeface="Helvetica Neue"/>
                <a:cs typeface="Helvetica Neue"/>
                <a:sym typeface="Helvetica Neue"/>
              </a:rPr>
              <a:t> incorporates the original footprints of the two felled towers, encased in bronze which are inscribed with the names of the fallen. These recessed pools have been referred to as “memorial voids” by the architects. </a:t>
            </a:r>
            <a:r>
              <a:rPr lang="en-US" sz="2200" strike="sngStrike" dirty="0">
                <a:effectLst/>
                <a:latin typeface="Helvetica Neue"/>
                <a:ea typeface="Helvetica Neue"/>
                <a:cs typeface="Helvetica Neue"/>
                <a:sym typeface="Helvetica Neue"/>
              </a:rPr>
              <a:t>The names of the victims illuminate at nighttime.</a:t>
            </a:r>
            <a:r>
              <a:rPr lang="en-US" sz="2200" dirty="0">
                <a:effectLst/>
                <a:latin typeface="Helvetica Neue"/>
                <a:ea typeface="Helvetica Neue"/>
                <a:cs typeface="Helvetica Neue"/>
                <a:sym typeface="Helvetica Neue"/>
              </a:rPr>
              <a:t> The bronze is offset by rows of deciduous trees. The architects wanted the footprints to “reflect absence” while exemplifying rebirth of the site through the copse of trees. </a:t>
            </a:r>
          </a:p>
          <a:p>
            <a:endParaRPr lang="en-US" dirty="0"/>
          </a:p>
        </p:txBody>
      </p:sp>
    </p:spTree>
    <p:extLst>
      <p:ext uri="{BB962C8B-B14F-4D97-AF65-F5344CB8AC3E}">
        <p14:creationId xmlns:p14="http://schemas.microsoft.com/office/powerpoint/2010/main" val="1403914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These are two successful examples of where communities thought about how to use the fragments and debris of acts of war. The two sites both play with ideas of absence and presence. In both cases there are literal impressions left in the ground –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left the bomb crater visible while the WTC Memorial outlined the footprint of the building for their “memorial voids.” The presence exists in both sites use of remnants, fragments or remains: the pedestal of A1 is still on display in its original location while the remains of the Twin Towers, with the exception of the slurry wall, are on display albeit physically dislocated from their original location.</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A1’s use-value is of that of a ruin, while the WTC Memorial is (obviously) a memorial. In what follows I want to briefly define the use value of three overlapping concepts: monuments, memorials, and ruins – with a particular focus on the differences between memorials and ruins. Understanding these concepts will help us decide how to treat the remains of historic sites destroyed or partially destroyed by war. Of course, there are other uses for destroyed or partially destroyed architectural heritage, but I focus on these three as they are often invoked and under theorized. </a:t>
            </a:r>
          </a:p>
          <a:p>
            <a:r>
              <a:rPr lang="en-US" sz="2200" dirty="0">
                <a:effectLst/>
                <a:latin typeface="Helvetica Neue"/>
                <a:ea typeface="Helvetica Neue"/>
                <a:cs typeface="Helvetica Neue"/>
                <a:sym typeface="Helvetica Neue"/>
              </a:rPr>
              <a:t>These objects and sites could be all forms of economic sites – such as tourist destinations, places of commerce (trading ports, selling).</a:t>
            </a:r>
          </a:p>
          <a:p>
            <a:endParaRPr lang="en-US" dirty="0"/>
          </a:p>
        </p:txBody>
      </p:sp>
    </p:spTree>
    <p:extLst>
      <p:ext uri="{BB962C8B-B14F-4D97-AF65-F5344CB8AC3E}">
        <p14:creationId xmlns:p14="http://schemas.microsoft.com/office/powerpoint/2010/main" val="381667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Monuments are intentionally created objects designed to remind us of something worth honoring. </a:t>
            </a:r>
          </a:p>
          <a:p>
            <a:r>
              <a:rPr lang="en-US" sz="2200" dirty="0">
                <a:effectLst/>
                <a:latin typeface="Helvetica Neue"/>
                <a:ea typeface="Helvetica Neue"/>
                <a:cs typeface="Helvetica Neue"/>
                <a:sym typeface="Helvetica Neue"/>
              </a:rPr>
              <a:t>According to Alois </a:t>
            </a:r>
            <a:r>
              <a:rPr lang="en-US" sz="2200" dirty="0" err="1">
                <a:effectLst/>
                <a:latin typeface="Helvetica Neue"/>
                <a:ea typeface="Helvetica Neue"/>
                <a:cs typeface="Helvetica Neue"/>
                <a:sym typeface="Helvetica Neue"/>
              </a:rPr>
              <a:t>Riegl</a:t>
            </a:r>
            <a:r>
              <a:rPr lang="en-US" sz="2200" dirty="0">
                <a:effectLst/>
                <a:latin typeface="Helvetica Neue"/>
                <a:ea typeface="Helvetica Neue"/>
                <a:cs typeface="Helvetica Neue"/>
                <a:sym typeface="Helvetica Neue"/>
              </a:rPr>
              <a:t>, “A traditional monument, as the origin of the word indicates, is an object which is supposed to remind us of something important. That is to say it exists to put people in mind of some obligation they have incurred: a great public figure, a great public event, a great public declaration which the group had pledged itself to honor.” The aesthetic pleasure it might facilitate, </a:t>
            </a:r>
            <a:r>
              <a:rPr lang="en-US" sz="2200" dirty="0" err="1">
                <a:effectLst/>
                <a:latin typeface="Helvetica Neue"/>
                <a:ea typeface="Helvetica Neue"/>
                <a:cs typeface="Helvetica Neue"/>
                <a:sym typeface="Helvetica Neue"/>
              </a:rPr>
              <a:t>Riegl</a:t>
            </a:r>
            <a:r>
              <a:rPr lang="en-US" sz="2200" dirty="0">
                <a:effectLst/>
                <a:latin typeface="Helvetica Neue"/>
                <a:ea typeface="Helvetica Neue"/>
                <a:cs typeface="Helvetica Neue"/>
                <a:sym typeface="Helvetica Neue"/>
              </a:rPr>
              <a:t> believes, is secondary. Monuments (as well as memorials) have been classified as “art for groups.” While we might approach them as solitary individuals, their meaning is derived from some collective experience.</a:t>
            </a:r>
          </a:p>
          <a:p>
            <a:r>
              <a:rPr lang="en-US" sz="2200" dirty="0">
                <a:effectLst/>
                <a:latin typeface="Helvetica Neue"/>
                <a:ea typeface="Helvetica Neue"/>
                <a:cs typeface="Helvetica Neue"/>
                <a:sym typeface="Helvetica Neue"/>
              </a:rPr>
              <a:t>David Lowenthal (author of </a:t>
            </a:r>
            <a:r>
              <a:rPr lang="en-US" sz="2200" i="1" dirty="0">
                <a:effectLst/>
                <a:latin typeface="Helvetica Neue"/>
                <a:ea typeface="Helvetica Neue"/>
                <a:cs typeface="Helvetica Neue"/>
                <a:sym typeface="Helvetica Neue"/>
              </a:rPr>
              <a:t>The Past is a Foreign Country</a:t>
            </a:r>
            <a:r>
              <a:rPr lang="en-US" sz="2200" dirty="0">
                <a:effectLst/>
                <a:latin typeface="Helvetica Neue"/>
                <a:ea typeface="Helvetica Neue"/>
                <a:cs typeface="Helvetica Neue"/>
                <a:sym typeface="Helvetica Neue"/>
              </a:rPr>
              <a:t>) argues that: “Monuments embellish the past by evoking some epoch’s splendor, some person’s power or genius, some glorious or piteous occasion. Created after the event, they </a:t>
            </a:r>
            <a:r>
              <a:rPr lang="en-US" sz="2200" dirty="0" err="1">
                <a:effectLst/>
                <a:latin typeface="Helvetica Neue"/>
                <a:ea typeface="Helvetica Neue"/>
                <a:cs typeface="Helvetica Neue"/>
                <a:sym typeface="Helvetica Neue"/>
              </a:rPr>
              <a:t>honour</a:t>
            </a:r>
            <a:r>
              <a:rPr lang="en-US" sz="2200" dirty="0">
                <a:effectLst/>
                <a:latin typeface="Helvetica Neue"/>
                <a:ea typeface="Helvetica Neue"/>
                <a:cs typeface="Helvetica Neue"/>
                <a:sym typeface="Helvetica Neue"/>
              </a:rPr>
              <a:t> the past in late guise.” He discusses the history of the modern monument stating that early American and European monuments reminded people how to behave and what to believe. “By the end of the nineteenth century, remembrance replace exhortation.” In sum, monuments – according to Lowenthal – aggrandize and abridge the past. Lowenthal did not distinguish between monuments and memorials, blurring the two categories together. While memorials may also aggrandize and abridge the past, I do believe there are some distinguishing characteristics.</a:t>
            </a:r>
          </a:p>
          <a:p>
            <a:endParaRPr lang="en-US" dirty="0"/>
          </a:p>
        </p:txBody>
      </p:sp>
    </p:spTree>
    <p:extLst>
      <p:ext uri="{BB962C8B-B14F-4D97-AF65-F5344CB8AC3E}">
        <p14:creationId xmlns:p14="http://schemas.microsoft.com/office/powerpoint/2010/main" val="2699517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Arthur Danto is famous for saying “We erect monuments so that we shall always remember, and build memorials so that we shall never forget.” Memorials are designed to evoke a shared mournful experience. Both monuments and memorials signify a sort of group commitment. While there are personal memorials (I might have a shelf in my house where I place photos of all of my loved ones who have died), the memorials I want to discuss here are public memorials. Memorial sites – places where people perished – are especially poignant. </a:t>
            </a:r>
            <a:r>
              <a:rPr lang="en-US" sz="2200" strike="sngStrike" dirty="0" err="1">
                <a:effectLst/>
                <a:latin typeface="Helvetica Neue"/>
                <a:ea typeface="Helvetica Neue"/>
                <a:cs typeface="Helvetica Neue"/>
                <a:sym typeface="Helvetica Neue"/>
              </a:rPr>
              <a:t>Korsmeyer</a:t>
            </a:r>
            <a:r>
              <a:rPr lang="en-US" sz="2200" strike="sngStrike" dirty="0">
                <a:effectLst/>
                <a:latin typeface="Helvetica Neue"/>
                <a:ea typeface="Helvetica Neue"/>
                <a:cs typeface="Helvetica Neue"/>
                <a:sym typeface="Helvetica Neue"/>
              </a:rPr>
              <a:t> states, “There is no such things as a traveling exhibit of a memorial site; regardless of what is built or what grows upon it, the real site is not portable and admits no change in location.”</a:t>
            </a:r>
            <a:r>
              <a:rPr lang="en-US" sz="2200" dirty="0">
                <a:effectLst/>
                <a:latin typeface="Helvetica Neue"/>
                <a:ea typeface="Helvetica Neue"/>
                <a:cs typeface="Helvetica Neue"/>
                <a:sym typeface="Helvetica Neue"/>
              </a:rPr>
              <a:t> Sites are important because, among other reasons, they help us feel causally connected to the lives lost there. We care about the real site because it puts us in touch with the past - when we touch ‘the real thing’ we are part of a temporal causal chain that includes those who created the object, or those who lived or perished on the site.  </a:t>
            </a:r>
            <a:r>
              <a:rPr lang="en-US" sz="2200" dirty="0" err="1">
                <a:effectLst/>
                <a:latin typeface="Helvetica Neue"/>
                <a:ea typeface="Helvetica Neue"/>
                <a:cs typeface="Helvetica Neue"/>
                <a:sym typeface="Helvetica Neue"/>
              </a:rPr>
              <a:t>Korsmeyer</a:t>
            </a:r>
            <a:r>
              <a:rPr lang="en-US" sz="2200" dirty="0">
                <a:effectLst/>
                <a:latin typeface="Helvetica Neue"/>
                <a:ea typeface="Helvetica Neue"/>
                <a:cs typeface="Helvetica Neue"/>
                <a:sym typeface="Helvetica Neue"/>
              </a:rPr>
              <a:t>, in her new book </a:t>
            </a:r>
            <a:r>
              <a:rPr lang="en-US" sz="2200" i="1" dirty="0">
                <a:effectLst/>
                <a:latin typeface="Helvetica Neue"/>
                <a:ea typeface="Helvetica Neue"/>
                <a:cs typeface="Helvetica Neue"/>
                <a:sym typeface="Helvetica Neue"/>
              </a:rPr>
              <a:t>Things: In Touch With The Past,</a:t>
            </a:r>
            <a:r>
              <a:rPr lang="en-US" sz="2200" dirty="0">
                <a:effectLst/>
                <a:latin typeface="Helvetica Neue"/>
                <a:ea typeface="Helvetica Neue"/>
                <a:cs typeface="Helvetica Neue"/>
                <a:sym typeface="Helvetica Neue"/>
              </a:rPr>
              <a:t> calls this “The Transitivity of Touch.” Sites and authentic relics have this transitivity. </a:t>
            </a:r>
          </a:p>
          <a:p>
            <a:r>
              <a:rPr lang="en-US" sz="2200" dirty="0">
                <a:effectLst/>
                <a:latin typeface="Helvetica Neue"/>
                <a:ea typeface="Helvetica Neue"/>
                <a:cs typeface="Helvetica Neue"/>
                <a:sym typeface="Helvetica Neue"/>
              </a:rPr>
              <a:t>When designing the World Trade Center memorial, the committee took care to honor both the private and public sense of a memorial stating:</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Let us begin by acknowledging that memory belongs primarily to the individual: the unique and personal remembrance of someone deeply loved, of shared lives, of unspeakable grief and longing. At the same time, we must acknowledge the extent to which the evolving process of memory also belongs to families and neighborhoods, communities and cities, even entire nations. How to collect the disparate memories of individuals and communities together in one space, with all their various textures and meanings, and give them material, spatial form has always been the daunting challenge of any memorial site.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Public memorials allow for both private and public grief. While their aesthetic qualities may further this goal, their primary goal is not aesthetic. For example, </a:t>
            </a:r>
            <a:r>
              <a:rPr lang="en-US" sz="2200" dirty="0" err="1">
                <a:effectLst/>
                <a:latin typeface="Helvetica Neue"/>
                <a:ea typeface="Helvetica Neue"/>
                <a:cs typeface="Helvetica Neue"/>
                <a:sym typeface="Helvetica Neue"/>
              </a:rPr>
              <a:t>Riegl</a:t>
            </a:r>
            <a:r>
              <a:rPr lang="en-US" sz="2200" dirty="0">
                <a:effectLst/>
                <a:latin typeface="Helvetica Neue"/>
                <a:ea typeface="Helvetica Neue"/>
                <a:cs typeface="Helvetica Neue"/>
                <a:sym typeface="Helvetica Neue"/>
              </a:rPr>
              <a:t> states, “Memorials designed to impress the viewer often dominate their environs.” Dominating the environs – while perhaps an aesthetic quality – is in service of documenting the enormity of the loss.  This seems true of the 9/11 memorial. How do you dominate your environs when your environs are lower Manhattan, situated among large skyscrapers? By making large pools that focus your gaze down instead of up.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The sense of time is different in memorials from monuments. As discussed earlier, monuments want us to remember some value or act – bringing it into the present with us. Memorials are more retrospective. According to Lowenthal, “The memorial act itself implies termination…. Being commemorated alive makes us queasy.” From “Interpretation of Sites of Memory” (a study commissioned by the World Heritage Center of UNESCO, January 31, 2019), “Generally, it is good for a lapse of time to have occurred between the event which is being memorialized and its formal recognition as a heritage place. This is often necessary to allow a proportionate understanding among stakeholders of the nature, character and significance of an event.” UNESCO uses the term “sites of memory” to include sites that either are primarily memorial in nature (such as Auschwitz and Hiroshima) and sites of memory which have a memorial dimension which accompanies other significant heritage values. </a:t>
            </a:r>
          </a:p>
          <a:p>
            <a:r>
              <a:rPr lang="en-US" sz="2200" dirty="0">
                <a:effectLst/>
                <a:latin typeface="Helvetica Neue"/>
                <a:ea typeface="Helvetica Neue"/>
                <a:cs typeface="Helvetica Neue"/>
                <a:sym typeface="Helvetica Neue"/>
              </a:rPr>
              <a:t> </a:t>
            </a:r>
          </a:p>
          <a:p>
            <a:endParaRPr lang="en-US" dirty="0"/>
          </a:p>
        </p:txBody>
      </p:sp>
    </p:spTree>
    <p:extLst>
      <p:ext uri="{BB962C8B-B14F-4D97-AF65-F5344CB8AC3E}">
        <p14:creationId xmlns:p14="http://schemas.microsoft.com/office/powerpoint/2010/main" val="1442407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Destroyed or partially destroyed architectural heritage can also be considered ruins. Once a building becomes a ruin, its function changes. A building’s function is to house people (for work, for living, etc.), a ruin’s “function,” I believe, is to afford us compelling and instructive aesthetic experiences.</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While memorials try to keep a particular moment in time in our minds, ruins evoke ephemerality. Elsewhere I have referred to this as the tripartite nature of ruins – the fact that ruins ask us to reimagine the past, engage with what’s on the ground in the present, and project ourselves into the future. In this aspect, ruins stand apart from monuments and memorials. Ruins have a contemplative and aesthetic function distinct from memorials and monuments. Monuments and memorials ask us to remember the past, ruins ask more of us: to imagine those who came before, to engage in the present, and to project into the future. They are memento mori, ephemerality writ large.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There have been past attempts at defining ruins (including my own). I will not attempt a definition here but I will point to a few features I believe are important. </a:t>
            </a:r>
          </a:p>
          <a:p>
            <a:r>
              <a:rPr lang="en-US" sz="2200" dirty="0">
                <a:effectLst/>
                <a:latin typeface="Helvetica Neue"/>
                <a:ea typeface="Helvetica Neue"/>
                <a:cs typeface="Helvetica Neue"/>
                <a:sym typeface="Helvetica Neue"/>
              </a:rPr>
              <a:t> </a:t>
            </a:r>
          </a:p>
          <a:p>
            <a:endParaRPr lang="en-US" dirty="0"/>
          </a:p>
        </p:txBody>
      </p:sp>
    </p:spTree>
    <p:extLst>
      <p:ext uri="{BB962C8B-B14F-4D97-AF65-F5344CB8AC3E}">
        <p14:creationId xmlns:p14="http://schemas.microsoft.com/office/powerpoint/2010/main" val="2235818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200" b="1" dirty="0">
                <a:effectLst/>
                <a:latin typeface="Helvetica Neue"/>
                <a:ea typeface="Helvetica Neue"/>
                <a:cs typeface="Helvetica Neue"/>
                <a:sym typeface="Helvetica Neue"/>
              </a:rPr>
              <a:t>Ruins are aesthetically unintended.</a:t>
            </a:r>
            <a:r>
              <a:rPr lang="en-US" sz="2200" dirty="0">
                <a:effectLst/>
                <a:latin typeface="Helvetica Neue"/>
                <a:ea typeface="Helvetica Neue"/>
                <a:cs typeface="Helvetica Neue"/>
                <a:sym typeface="Helvetica Neue"/>
              </a:rPr>
              <a:t> This property distinguishes ruins from other types of artifacts (including most monuments and memorials), </a:t>
            </a:r>
            <a:r>
              <a:rPr lang="en-US" sz="2200" strike="sngStrike" dirty="0">
                <a:effectLst/>
                <a:latin typeface="Helvetica Neue"/>
                <a:ea typeface="Helvetica Neue"/>
                <a:cs typeface="Helvetica Neue"/>
                <a:sym typeface="Helvetica Neue"/>
              </a:rPr>
              <a:t>and puts them in particular contrast to follies (i.e., ‘fake ruins’). Thus, if a folly is aesthetically compelling it is so in a sense that is derivative of the aesthetic value of real ruins.</a:t>
            </a:r>
            <a:endParaRPr lang="en-US" sz="2200" dirty="0">
              <a:effectLst/>
              <a:latin typeface="Helvetica Neue"/>
              <a:ea typeface="Helvetica Neue"/>
              <a:cs typeface="Helvetica Neue"/>
              <a:sym typeface="Helvetica Neue"/>
            </a:endParaRPr>
          </a:p>
          <a:p>
            <a:r>
              <a:rPr lang="en-US" sz="2200" dirty="0">
                <a:effectLst/>
                <a:latin typeface="Helvetica Neue"/>
                <a:ea typeface="Helvetica Neue"/>
                <a:cs typeface="Helvetica Neue"/>
                <a:sym typeface="Helvetica Neue"/>
              </a:rPr>
              <a:t> </a:t>
            </a:r>
          </a:p>
          <a:p>
            <a:pPr lvl="0"/>
            <a:r>
              <a:rPr lang="en-US" sz="2200" b="1" dirty="0">
                <a:effectLst/>
                <a:latin typeface="Helvetica Neue"/>
                <a:ea typeface="Helvetica Neue"/>
                <a:cs typeface="Helvetica Neue"/>
                <a:sym typeface="Helvetica Neue"/>
              </a:rPr>
              <a:t>Those structures that we choose to value as ruins are often valued in part due to their historic properties. </a:t>
            </a:r>
            <a:r>
              <a:rPr lang="en-US" sz="2200" strike="sngStrike" dirty="0">
                <a:effectLst/>
                <a:latin typeface="Helvetica Neue"/>
                <a:ea typeface="Helvetica Neue"/>
                <a:cs typeface="Helvetica Neue"/>
                <a:sym typeface="Helvetica Neue"/>
              </a:rPr>
              <a:t>When we choose to view an object through the ruin-lens, we often include historic properties with the ruin-frame. </a:t>
            </a:r>
            <a:r>
              <a:rPr lang="en-US" sz="2200" i="1" strike="sngStrike" dirty="0">
                <a:effectLst/>
                <a:latin typeface="Helvetica Neue"/>
                <a:ea typeface="Helvetica Neue"/>
                <a:cs typeface="Helvetica Neue"/>
                <a:sym typeface="Helvetica Neue"/>
              </a:rPr>
              <a:t>Ruins often reflect a history abounding with cultural associations and historical relations.</a:t>
            </a:r>
            <a:r>
              <a:rPr lang="en-US" sz="2200" i="1" dirty="0">
                <a:effectLst/>
                <a:latin typeface="Helvetica Neue"/>
                <a:ea typeface="Helvetica Neue"/>
                <a:cs typeface="Helvetica Neue"/>
                <a:sym typeface="Helvetica Neue"/>
              </a:rPr>
              <a:t> </a:t>
            </a:r>
            <a:endParaRPr lang="en-US" sz="2200" dirty="0">
              <a:effectLst/>
              <a:latin typeface="Helvetica Neue"/>
              <a:ea typeface="Helvetica Neue"/>
              <a:cs typeface="Helvetica Neue"/>
              <a:sym typeface="Helvetica Neue"/>
            </a:endParaRPr>
          </a:p>
          <a:p>
            <a:r>
              <a:rPr lang="en-US" sz="2200" dirty="0">
                <a:effectLst/>
                <a:latin typeface="Helvetica Neue"/>
                <a:ea typeface="Helvetica Neue"/>
                <a:cs typeface="Helvetica Neue"/>
                <a:sym typeface="Helvetica Neue"/>
              </a:rPr>
              <a:t> </a:t>
            </a:r>
          </a:p>
          <a:p>
            <a:pPr lvl="0"/>
            <a:r>
              <a:rPr lang="en-US" sz="2200" b="1" dirty="0">
                <a:effectLst/>
                <a:latin typeface="Helvetica Neue"/>
                <a:ea typeface="Helvetica Neue"/>
                <a:cs typeface="Helvetica Neue"/>
                <a:sym typeface="Helvetica Neue"/>
              </a:rPr>
              <a:t>In a ruin, age-value is esteemed.</a:t>
            </a:r>
            <a:r>
              <a:rPr lang="en-US" sz="2200" dirty="0">
                <a:effectLst/>
                <a:latin typeface="Helvetica Neue"/>
                <a:ea typeface="Helvetica Neue"/>
                <a:cs typeface="Helvetica Neue"/>
                <a:sym typeface="Helvetica Neue"/>
              </a:rPr>
              <a:t> &lt;I can talk more about age value in </a:t>
            </a:r>
            <a:r>
              <a:rPr lang="en-US" sz="2200" dirty="0" err="1">
                <a:effectLst/>
                <a:latin typeface="Helvetica Neue"/>
                <a:ea typeface="Helvetica Neue"/>
                <a:cs typeface="Helvetica Neue"/>
                <a:sym typeface="Helvetica Neue"/>
              </a:rPr>
              <a:t>q&amp;a</a:t>
            </a:r>
            <a:r>
              <a:rPr lang="en-US" sz="2200" dirty="0">
                <a:effectLst/>
                <a:latin typeface="Helvetica Neue"/>
                <a:ea typeface="Helvetica Neue"/>
                <a:cs typeface="Helvetica Neue"/>
                <a:sym typeface="Helvetica Neue"/>
              </a:rPr>
              <a:t> but don’t have time for a full discussion here&gt; </a:t>
            </a:r>
          </a:p>
          <a:p>
            <a:r>
              <a:rPr lang="en-US" sz="2200" dirty="0">
                <a:effectLst/>
                <a:latin typeface="Helvetica Neue"/>
                <a:ea typeface="Helvetica Neue"/>
                <a:cs typeface="Helvetica Neue"/>
                <a:sym typeface="Helvetica Neue"/>
              </a:rPr>
              <a:t> </a:t>
            </a:r>
          </a:p>
          <a:p>
            <a:pPr lvl="0"/>
            <a:r>
              <a:rPr lang="en-US" sz="2200" b="1" dirty="0">
                <a:effectLst/>
                <a:latin typeface="Helvetica Neue"/>
                <a:ea typeface="Helvetica Neue"/>
                <a:cs typeface="Helvetica Neue"/>
                <a:sym typeface="Helvetica Neue"/>
              </a:rPr>
              <a:t>Ruins show a change in use-value. </a:t>
            </a:r>
            <a:r>
              <a:rPr lang="en-US" sz="2200" dirty="0">
                <a:effectLst/>
                <a:latin typeface="Helvetica Neue"/>
                <a:ea typeface="Helvetica Neue"/>
                <a:cs typeface="Helvetica Neue"/>
                <a:sym typeface="Helvetica Neue"/>
              </a:rPr>
              <a:t>Ruins are often seen as devoid of value and consequently devoid of use. A building that can no longer serve its primary function becomes a blight to many communities. Instead of being dysfunctional, I argue, the building’s function has just changed. </a:t>
            </a:r>
          </a:p>
          <a:p>
            <a:r>
              <a:rPr lang="en-US" sz="2200" dirty="0">
                <a:effectLst/>
                <a:latin typeface="Helvetica Neue"/>
                <a:ea typeface="Helvetica Neue"/>
                <a:cs typeface="Helvetica Neue"/>
                <a:sym typeface="Helvetica Neue"/>
              </a:rPr>
              <a:t> </a:t>
            </a:r>
          </a:p>
          <a:p>
            <a:pPr lvl="0"/>
            <a:r>
              <a:rPr lang="en-US" sz="2200" b="1" dirty="0">
                <a:effectLst/>
                <a:latin typeface="Helvetica Neue"/>
                <a:ea typeface="Helvetica Neue"/>
                <a:cs typeface="Helvetica Neue"/>
                <a:sym typeface="Helvetica Neue"/>
              </a:rPr>
              <a:t>Ruins are distinct from reconstructed or repurposed buildings. We do not see them as structures waiting for reassembly. </a:t>
            </a:r>
            <a:r>
              <a:rPr lang="en-US" sz="2200" dirty="0">
                <a:effectLst/>
                <a:latin typeface="Helvetica Neue"/>
                <a:ea typeface="Helvetica Neue"/>
                <a:cs typeface="Helvetica Neue"/>
                <a:sym typeface="Helvetica Neue"/>
              </a:rPr>
              <a:t>This speaks to their use-value, for in a ruin we see part of its use-value in the beauty of decay.</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I believe the most salient feature of ruins, and thus of ruin appreciation, is that ruins are in the process of decay. We do not see an object waiting for reassembly, nor as unfit version of their original structure. Rather we engage with them as object of historical and aesthetic importance. When we conceive of something as a ruin, we see it as in the process of decay. Therefore, if we want to protect or “conserve” the special value of ruins, we must allow them to decay.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The inventory of relevant ruin features I have presented gives some indication as to why a community might want to allow something to be ‘a ruin’ instead of repairing it or erecting a monument or memorial on site. I’ve been arguing that memorials primary function is to evoke a shared mournful experience. Their aesthetic qualities are in service of this primary function. Ruins, as objects in the process of decay, are objects in transition. They do not serve as memorials (or not as well) because they are not static. If ruins are in the process of decay, every time we visit them we will encounter different aesthetic properties. This transience is particularly good at evoking the sort of ruminations I have described (ephemerality, memento mori), but transience is not what most memorials are after. </a:t>
            </a:r>
          </a:p>
          <a:p>
            <a:endParaRPr lang="en-US" dirty="0"/>
          </a:p>
        </p:txBody>
      </p:sp>
    </p:spTree>
    <p:extLst>
      <p:ext uri="{BB962C8B-B14F-4D97-AF65-F5344CB8AC3E}">
        <p14:creationId xmlns:p14="http://schemas.microsoft.com/office/powerpoint/2010/main" val="1567931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Helvetica Neue"/>
                <a:ea typeface="Helvetica Neue"/>
                <a:cs typeface="Helvetica Neue"/>
                <a:sym typeface="Helvetica Neue"/>
              </a:rPr>
              <a:t>While both sites contain some original materials</a:t>
            </a:r>
            <a:r>
              <a:rPr lang="en-US" sz="2200" strike="sngStrike" dirty="0">
                <a:effectLst/>
                <a:latin typeface="Helvetica Neue"/>
                <a:ea typeface="Helvetica Neue"/>
                <a:cs typeface="Helvetica Neue"/>
                <a:sym typeface="Helvetica Neue"/>
              </a:rPr>
              <a:t>  (e.g., the pedestal in A1 and the “last column” “Impact steel” and “tridents” at the WTC),</a:t>
            </a:r>
            <a:r>
              <a:rPr lang="en-US" sz="2200" dirty="0">
                <a:effectLst/>
                <a:latin typeface="Helvetica Neue"/>
                <a:ea typeface="Helvetica Neue"/>
                <a:cs typeface="Helvetica Neue"/>
                <a:sym typeface="Helvetica Neue"/>
              </a:rPr>
              <a:t> there are important differences. In the case of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we have both the original site and materials. WTC we have the original site and materials preserved. The memorial does not preserve the objects, such as the trident, </a:t>
            </a:r>
            <a:r>
              <a:rPr lang="en-US" sz="2200" i="1" dirty="0">
                <a:effectLst/>
                <a:latin typeface="Helvetica Neue"/>
                <a:ea typeface="Helvetica Neue"/>
                <a:cs typeface="Helvetica Neue"/>
                <a:sym typeface="Helvetica Neue"/>
              </a:rPr>
              <a:t>as ruins</a:t>
            </a:r>
            <a:r>
              <a:rPr lang="en-US" sz="2200" dirty="0">
                <a:effectLst/>
                <a:latin typeface="Helvetica Neue"/>
                <a:ea typeface="Helvetica Neue"/>
                <a:cs typeface="Helvetica Neue"/>
                <a:sym typeface="Helvetica Neue"/>
              </a:rPr>
              <a:t> but rather as a fragment of a once grander whole. These fragments are not left to ruinate </a:t>
            </a:r>
            <a:r>
              <a:rPr lang="en-US" sz="2200" strike="sngStrike" dirty="0">
                <a:effectLst/>
                <a:latin typeface="Helvetica Neue"/>
                <a:ea typeface="Helvetica Neue"/>
                <a:cs typeface="Helvetica Neue"/>
                <a:sym typeface="Helvetica Neue"/>
              </a:rPr>
              <a:t>in the memorial</a:t>
            </a:r>
            <a:r>
              <a:rPr lang="en-US" sz="2200" dirty="0">
                <a:effectLst/>
                <a:latin typeface="Helvetica Neue"/>
                <a:ea typeface="Helvetica Neue"/>
                <a:cs typeface="Helvetica Neue"/>
                <a:sym typeface="Helvetica Neue"/>
              </a:rPr>
              <a:t>, but rather are treated like relics. Importantly these fragments are not ruins in part because they are not in the process of decay but also because they have been dislocated from their original location. (They are not in situ.) We could remove the pedestal remains of A1 and put it into a museum, but then we would transform the object from ruin – an object in the process of decay and wedded to its environment –into something else. Allen Carlson warns us against such a transgression when it comes to the aesthetic appreciation of nature. When we remove driftwood from the shores of the beach and place it on our mantle, we remove an object from its natural environment and treat it like a “readymade.”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So the memorial and ruin share an interest in age value, the transitivity of touch, and in the importance of place. They differ in their use of the physical remains. Monuments, while they might contain some fragments or relics, are not primarily valued for these remains. In a memorial the remains service another goal– to mourn. In order to mourn the fallen, we keep the fragments static – we preserve them in a particular time slice – as found.  </a:t>
            </a:r>
          </a:p>
          <a:p>
            <a:r>
              <a:rPr lang="en-US" sz="2200" dirty="0">
                <a:effectLst/>
                <a:latin typeface="Helvetica Neue"/>
                <a:ea typeface="Helvetica Neue"/>
                <a:cs typeface="Helvetica Neue"/>
                <a:sym typeface="Helvetica Neue"/>
              </a:rPr>
              <a:t> </a:t>
            </a:r>
          </a:p>
          <a:p>
            <a:r>
              <a:rPr lang="en-US" sz="2200" dirty="0">
                <a:effectLst/>
                <a:latin typeface="Helvetica Neue"/>
                <a:ea typeface="Helvetica Neue"/>
                <a:cs typeface="Helvetica Neue"/>
                <a:sym typeface="Helvetica Neue"/>
              </a:rPr>
              <a:t>When a community is facing the decision as to what to do with the physical remains of war, I’d like to suggest they think of the use value of what remains.  Economic concerns will no doubt reign supreme, but I hope communities will think of the stone’s and site’s use value. Do they feel the need to memorialize the dead? Or would they like an evocative space to ponder our mortality? Perhaps what was destroyed was so valued in the culture that there is a need to reconstruct it – a church or a meeting hall. </a:t>
            </a:r>
          </a:p>
          <a:p>
            <a:endParaRPr lang="en-US" sz="2200" dirty="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It also makes sense that A1 was kept a ruin in contrast to the WTC for another reason. A1, built almost a thousand years ago was ruinated in the 1970s. It took about thirty years for the site to receive the attention it deserved.  A significant amount of time had passed from the point when it was used as a religious site to the point it was used as a military outpost. After the war, there was no immediate use value for the site. As such, there was little need to rebuild and it lay dormant. In contrast, the WTC was a vibrant place of business at the time of its destruction and the local communities and families of those affected by the bombing did not feel like they could wait 30 years for a solution for the space. Keeping some of ground zero a ruin was not a sensible option. New ruins – ruins of contemporary civilizations – are often too overwhelming to elicit the sort of ruin gazing I have been discussing. </a:t>
            </a:r>
          </a:p>
          <a:p>
            <a:endParaRPr lang="en-US" sz="2200" dirty="0">
              <a:effectLst/>
              <a:latin typeface="Helvetica Neue"/>
              <a:ea typeface="Helvetica Neue"/>
              <a:cs typeface="Helvetica Neue"/>
              <a:sym typeface="Helvetica Neue"/>
            </a:endParaRPr>
          </a:p>
          <a:p>
            <a:endParaRPr lang="en-US" dirty="0"/>
          </a:p>
        </p:txBody>
      </p:sp>
    </p:spTree>
    <p:extLst>
      <p:ext uri="{BB962C8B-B14F-4D97-AF65-F5344CB8AC3E}">
        <p14:creationId xmlns:p14="http://schemas.microsoft.com/office/powerpoint/2010/main" val="4090045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Here Dame Rose Macaulay, the author of </a:t>
            </a:r>
            <a:r>
              <a:rPr lang="en-US" sz="2200" i="1" dirty="0">
                <a:effectLst/>
                <a:latin typeface="Helvetica Neue"/>
                <a:ea typeface="Helvetica Neue"/>
                <a:cs typeface="Helvetica Neue"/>
                <a:sym typeface="Helvetica Neue"/>
              </a:rPr>
              <a:t>The Pleasure of Ruins</a:t>
            </a:r>
            <a:r>
              <a:rPr lang="en-US" sz="2200" dirty="0">
                <a:effectLst/>
                <a:latin typeface="Helvetica Neue"/>
                <a:ea typeface="Helvetica Neue"/>
                <a:cs typeface="Helvetica Neue"/>
                <a:sym typeface="Helvetica Neue"/>
              </a:rPr>
              <a:t>: “New ruins have not yet acquired the weathered patina of age, the true rust of the barons’ wars, not yet put on their ivy, nor equipped themselves with the appropriate bestiary </a:t>
            </a:r>
            <a:r>
              <a:rPr lang="en-US" sz="2200" strike="sngStrike" dirty="0">
                <a:effectLst/>
                <a:latin typeface="Helvetica Neue"/>
                <a:ea typeface="Helvetica Neue"/>
                <a:cs typeface="Helvetica Neue"/>
                <a:sym typeface="Helvetica Neue"/>
              </a:rPr>
              <a:t>of lizards, bats, screech-owls, serpents, speckled toads and little foxes which, as has been so frequently observed by ruin-explorers, hold high revel in the precincts of old ruins…</a:t>
            </a:r>
            <a:r>
              <a:rPr lang="en-US" sz="2200" dirty="0">
                <a:effectLst/>
                <a:latin typeface="Helvetica Neue"/>
                <a:ea typeface="Helvetica Neue"/>
                <a:cs typeface="Helvetica Neue"/>
                <a:sym typeface="Helvetica Neue"/>
              </a:rPr>
              <a:t>But new ruins are for a time stark and bare, </a:t>
            </a:r>
            <a:r>
              <a:rPr lang="en-US" sz="2200" dirty="0" err="1">
                <a:effectLst/>
                <a:latin typeface="Helvetica Neue"/>
                <a:ea typeface="Helvetica Neue"/>
                <a:cs typeface="Helvetica Neue"/>
                <a:sym typeface="Helvetica Neue"/>
              </a:rPr>
              <a:t>vegetationless</a:t>
            </a:r>
            <a:r>
              <a:rPr lang="en-US" sz="2200" dirty="0">
                <a:effectLst/>
                <a:latin typeface="Helvetica Neue"/>
                <a:ea typeface="Helvetica Neue"/>
                <a:cs typeface="Helvetica Neue"/>
                <a:sym typeface="Helvetica Neue"/>
              </a:rPr>
              <a:t> and </a:t>
            </a:r>
            <a:r>
              <a:rPr lang="en-US" sz="2200" dirty="0" err="1">
                <a:effectLst/>
                <a:latin typeface="Helvetica Neue"/>
                <a:ea typeface="Helvetica Neue"/>
                <a:cs typeface="Helvetica Neue"/>
                <a:sym typeface="Helvetica Neue"/>
              </a:rPr>
              <a:t>creatureless</a:t>
            </a:r>
            <a:r>
              <a:rPr lang="en-US" sz="2200" dirty="0">
                <a:effectLst/>
                <a:latin typeface="Helvetica Neue"/>
                <a:ea typeface="Helvetica Neue"/>
                <a:cs typeface="Helvetica Neue"/>
                <a:sym typeface="Helvetica Neue"/>
              </a:rPr>
              <a:t>; blackened and torn, they smell of fire and mortality.” (Macaulay, 453). The WTC site was too raw to allow to ruinate.</a:t>
            </a:r>
          </a:p>
          <a:p>
            <a:endParaRPr lang="en-US" dirty="0"/>
          </a:p>
        </p:txBody>
      </p:sp>
    </p:spTree>
    <p:extLst>
      <p:ext uri="{BB962C8B-B14F-4D97-AF65-F5344CB8AC3E}">
        <p14:creationId xmlns:p14="http://schemas.microsoft.com/office/powerpoint/2010/main" val="4138293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In this brief presentation I have detailed two cases where communities appropriately WEIGHED the use value of a site. The A1 Kalan at the </a:t>
            </a:r>
            <a:r>
              <a:rPr lang="en-US" sz="2200" dirty="0" err="1">
                <a:effectLst/>
                <a:latin typeface="Helvetica Neue"/>
                <a:ea typeface="Helvetica Neue"/>
                <a:cs typeface="Helvetica Neue"/>
                <a:sym typeface="Helvetica Neue"/>
              </a:rPr>
              <a:t>Mỹ</a:t>
            </a:r>
            <a:r>
              <a:rPr lang="en-US" sz="2200" dirty="0">
                <a:effectLst/>
                <a:latin typeface="Helvetica Neue"/>
                <a:ea typeface="Helvetica Neue"/>
                <a:cs typeface="Helvetica Neue"/>
                <a:sym typeface="Helvetica Neue"/>
              </a:rPr>
              <a:t> </a:t>
            </a:r>
            <a:r>
              <a:rPr lang="en-US" sz="2200" dirty="0" err="1">
                <a:effectLst/>
                <a:latin typeface="Helvetica Neue"/>
                <a:ea typeface="Helvetica Neue"/>
                <a:cs typeface="Helvetica Neue"/>
                <a:sym typeface="Helvetica Neue"/>
              </a:rPr>
              <a:t>Sơn</a:t>
            </a:r>
            <a:r>
              <a:rPr lang="en-US" sz="2200" dirty="0">
                <a:effectLst/>
                <a:latin typeface="Helvetica Neue"/>
                <a:ea typeface="Helvetica Neue"/>
                <a:cs typeface="Helvetica Neue"/>
                <a:sym typeface="Helvetica Neue"/>
              </a:rPr>
              <a:t> Archaeological Complex was deemed a ruin and allowed to ruinate, while the rubble from the World Trade Center 9/11 attacks was cleared and a memorial site was erected. I detailed some of the differences between monuments, memorials, and ruins according to their use value, with a particular focus on memorials and ruins. Ruins have a primary aesthetic function, allowing for ruin gazing. Whereas the aesthetic considerations of memorials are in service of the primary function – to mourn. When communities are faced with the debris of war they should consider what the use value of the debris should be going forward. This will guide them in the decision to preserve, conserve, or allow materials to ruinate. </a:t>
            </a:r>
          </a:p>
          <a:p>
            <a:endParaRPr lang="en-US" dirty="0"/>
          </a:p>
        </p:txBody>
      </p:sp>
    </p:spTree>
    <p:extLst>
      <p:ext uri="{BB962C8B-B14F-4D97-AF65-F5344CB8AC3E}">
        <p14:creationId xmlns:p14="http://schemas.microsoft.com/office/powerpoint/2010/main" val="3481774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Lorem Ipsum Dolor"/>
          <p:cNvSpPr txBox="1">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Title Text"/>
          <p:cNvSpPr txBox="1">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Body Level One…"/>
          <p:cNvSpPr txBox="1">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0" name="Lorem Ipsum Dolor"/>
          <p:cNvSpPr txBox="1">
            <a:spLocks noGrp="1"/>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31" name="Image"/>
          <p:cNvSpPr>
            <a:spLocks noGrp="1"/>
          </p:cNvSpPr>
          <p:nvPr>
            <p:ph type="pic" idx="14"/>
          </p:nvPr>
        </p:nvSpPr>
        <p:spPr>
          <a:xfrm>
            <a:off x="584200" y="558800"/>
            <a:ext cx="11823700" cy="7086600"/>
          </a:xfrm>
          <a:prstGeom prst="rect">
            <a:avLst/>
          </a:prstGeom>
          <a:ln w="9525">
            <a:round/>
          </a:ln>
        </p:spPr>
        <p:txBody>
          <a:bodyPr lIns="91439" tIns="45719" rIns="91439" bIns="45719" anchor="t">
            <a:noAutofit/>
          </a:bodyPr>
          <a:lstStyle/>
          <a:p>
            <a:endParaRPr/>
          </a:p>
        </p:txBody>
      </p:sp>
      <p:sp>
        <p:nvSpPr>
          <p:cNvPr id="32" name="Title Text"/>
          <p:cNvSpPr txBox="1">
            <a:spLocks noGrp="1"/>
          </p:cNvSpPr>
          <p:nvPr>
            <p:ph type="title"/>
          </p:nvPr>
        </p:nvSpPr>
        <p:spPr>
          <a:xfrm>
            <a:off x="508000" y="6680200"/>
            <a:ext cx="7200900" cy="2413000"/>
          </a:xfrm>
          <a:prstGeom prst="rect">
            <a:avLst/>
          </a:prstGeom>
        </p:spPr>
        <p:txBody>
          <a:bodyPr/>
          <a:lstStyle>
            <a:lvl1pPr algn="l"/>
          </a:lstStyle>
          <a:p>
            <a:r>
              <a:t>Title Text</a:t>
            </a:r>
          </a:p>
        </p:txBody>
      </p:sp>
      <p:sp>
        <p:nvSpPr>
          <p:cNvPr id="33" name="Body Level One…"/>
          <p:cNvSpPr txBox="1">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1"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Lorem Ipsum Dolor"/>
          <p:cNvSpPr txBox="1">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Image"/>
          <p:cNvSpPr>
            <a:spLocks noGrp="1"/>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53"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Title Text"/>
          <p:cNvSpPr txBox="1">
            <a:spLocks noGrp="1"/>
          </p:cNvSpPr>
          <p:nvPr>
            <p:ph type="title"/>
          </p:nvPr>
        </p:nvSpPr>
        <p:spPr>
          <a:prstGeom prst="rect">
            <a:avLst/>
          </a:prstGeom>
        </p:spPr>
        <p:txBody>
          <a:bodyPr/>
          <a:lstStyle/>
          <a:p>
            <a:r>
              <a:t>Title Text</a:t>
            </a:r>
          </a:p>
        </p:txBody>
      </p:sp>
      <p:sp>
        <p:nvSpPr>
          <p:cNvPr id="7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Image"/>
          <p:cNvSpPr>
            <a:spLocks noGrp="1"/>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80" name="Title Text"/>
          <p:cNvSpPr txBox="1">
            <a:spLocks noGrp="1"/>
          </p:cNvSpPr>
          <p:nvPr>
            <p:ph type="title"/>
          </p:nvPr>
        </p:nvSpPr>
        <p:spPr>
          <a:prstGeom prst="rect">
            <a:avLst/>
          </a:prstGeom>
        </p:spPr>
        <p:txBody>
          <a:bodyPr/>
          <a:lstStyle/>
          <a:p>
            <a:r>
              <a:t>Title Text</a:t>
            </a:r>
          </a:p>
        </p:txBody>
      </p:sp>
      <p:sp>
        <p:nvSpPr>
          <p:cNvPr id="81"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Image"/>
          <p:cNvSpPr>
            <a:spLocks noGrp="1"/>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8" name="Image"/>
          <p:cNvSpPr>
            <a:spLocks noGrp="1"/>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9" name="Image"/>
          <p:cNvSpPr>
            <a:spLocks noGrp="1"/>
          </p:cNvSpPr>
          <p:nvPr>
            <p:ph type="pic" sz="half" idx="15"/>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Johnny Appleseed"/>
          <p:cNvSpPr txBox="1">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Type a quote here.”"/>
          <p:cNvSpPr txBox="1">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Image"/>
          <p:cNvSpPr>
            <a:spLocks noGrp="1"/>
          </p:cNvSpPr>
          <p:nvPr>
            <p:ph type="pic" idx="13"/>
          </p:nvPr>
        </p:nvSpPr>
        <p:spPr>
          <a:xfrm>
            <a:off x="-901700" y="-127000"/>
            <a:ext cx="14211300" cy="9997255"/>
          </a:xfrm>
          <a:prstGeom prst="rect">
            <a:avLst/>
          </a:prstGeom>
        </p:spPr>
        <p:txBody>
          <a:bodyPr lIns="91439" tIns="45719" rIns="91439" bIns="45719" anchor="t">
            <a:noAutofit/>
          </a:bodyPr>
          <a:lstStyle/>
          <a:p>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nbcnews.com/sciencemain/angel-9-11-steel-visage-tricks-eye-touches-heart-2D11674288" TargetMode="External"/><Relationship Id="rId7" Type="http://schemas.openxmlformats.org/officeDocument/2006/relationships/hyperlink" Target="http://chqdaily.com/2018/08/allison-blais-multimedia-presentation-to-focus-on-9-11-memorial-museum/" TargetMode="External"/><Relationship Id="rId2" Type="http://schemas.openxmlformats.org/officeDocument/2006/relationships/hyperlink" Target="https://www.interiordesign.net/projects/10093-experiencing-memory-designers-reflect-on-the-911-m/" TargetMode="External"/><Relationship Id="rId1" Type="http://schemas.openxmlformats.org/officeDocument/2006/relationships/slideLayout" Target="../slideLayouts/slideLayout6.xml"/><Relationship Id="rId6" Type="http://schemas.openxmlformats.org/officeDocument/2006/relationships/hyperlink" Target="https://www.nycgo.com/museums-galleries/9-11-memorial-museum" TargetMode="External"/><Relationship Id="rId5" Type="http://schemas.openxmlformats.org/officeDocument/2006/relationships/hyperlink" Target="https://www.thoughtco.com/the-twin-towers-178538" TargetMode="External"/><Relationship Id="rId4" Type="http://schemas.openxmlformats.org/officeDocument/2006/relationships/hyperlink" Target="https://inhabitat.com/nyc/911-memorial-museums-design-honors-the-history-and-recovery-of-ground-zero/911-museum-rendering-aerial-snohet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What’s the use?  Reconstructing cultural property after war"/>
          <p:cNvSpPr txBox="1">
            <a:spLocks noGrp="1"/>
          </p:cNvSpPr>
          <p:nvPr>
            <p:ph type="title"/>
          </p:nvPr>
        </p:nvSpPr>
        <p:spPr>
          <a:xfrm>
            <a:off x="508000" y="3670300"/>
            <a:ext cx="11988800" cy="2583458"/>
          </a:xfrm>
          <a:prstGeom prst="rect">
            <a:avLst/>
          </a:prstGeom>
        </p:spPr>
        <p:txBody>
          <a:bodyPr/>
          <a:lstStyle/>
          <a:p>
            <a:pPr algn="l" defTabSz="496570">
              <a:spcBef>
                <a:spcPts val="1300"/>
              </a:spcBef>
              <a:defRPr sz="5950"/>
            </a:pPr>
            <a:r>
              <a:t>What’s the use? </a:t>
            </a:r>
            <a:br/>
            <a:r>
              <a:t>Reconstructing cultural property after war </a:t>
            </a:r>
          </a:p>
        </p:txBody>
      </p:sp>
      <p:sp>
        <p:nvSpPr>
          <p:cNvPr id="134" name="Dr. Elizabeth Scarbrough…"/>
          <p:cNvSpPr txBox="1"/>
          <p:nvPr/>
        </p:nvSpPr>
        <p:spPr>
          <a:xfrm>
            <a:off x="7170514" y="6019799"/>
            <a:ext cx="4515248" cy="91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t>Dr. Elizabeth Scarbrough</a:t>
            </a:r>
          </a:p>
          <a:p>
            <a:r>
              <a:t>Florida International University</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Outline of talk"/>
          <p:cNvSpPr txBox="1">
            <a:spLocks noGrp="1"/>
          </p:cNvSpPr>
          <p:nvPr>
            <p:ph type="title"/>
          </p:nvPr>
        </p:nvSpPr>
        <p:spPr>
          <a:prstGeom prst="rect">
            <a:avLst/>
          </a:prstGeom>
        </p:spPr>
        <p:txBody>
          <a:bodyPr/>
          <a:lstStyle/>
          <a:p>
            <a:r>
              <a:t>Outline of talk</a:t>
            </a:r>
          </a:p>
        </p:txBody>
      </p:sp>
      <p:sp>
        <p:nvSpPr>
          <p:cNvPr id="137"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 Monuments, Memorials and Ruins</a:t>
            </a:r>
          </a:p>
          <a:p>
            <a:pPr marL="0" lvl="1" indent="0">
              <a:buClrTx/>
              <a:buSzTx/>
              <a:buFontTx/>
              <a:buNone/>
            </a:pPr>
            <a:r>
              <a:t>IV/General Conclusions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Outline of talk"/>
          <p:cNvSpPr txBox="1">
            <a:spLocks noGrp="1"/>
          </p:cNvSpPr>
          <p:nvPr>
            <p:ph type="title"/>
          </p:nvPr>
        </p:nvSpPr>
        <p:spPr>
          <a:prstGeom prst="rect">
            <a:avLst/>
          </a:prstGeom>
        </p:spPr>
        <p:txBody>
          <a:bodyPr/>
          <a:lstStyle/>
          <a:p>
            <a:r>
              <a:t>Outline of talk</a:t>
            </a:r>
          </a:p>
        </p:txBody>
      </p:sp>
      <p:sp>
        <p:nvSpPr>
          <p:cNvPr id="140"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defRPr b="1"/>
            </a:pPr>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 Monuments, Memorials and Ruins</a:t>
            </a:r>
          </a:p>
          <a:p>
            <a:pPr marL="0" lvl="1" indent="0">
              <a:buClrTx/>
              <a:buSzTx/>
              <a:buFontTx/>
              <a:buNone/>
            </a:pPr>
            <a:r>
              <a:t>IV/General Conclusions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Image" descr="Image"/>
          <p:cNvPicPr>
            <a:picLocks noGrp="1" noChangeAspect="1"/>
          </p:cNvPicPr>
          <p:nvPr>
            <p:ph type="pic" idx="13"/>
          </p:nvPr>
        </p:nvPicPr>
        <p:blipFill>
          <a:blip r:embed="rId3"/>
          <a:srcRect b="911"/>
          <a:stretch>
            <a:fillRect/>
          </a:stretch>
        </p:blipFill>
        <p:spPr>
          <a:xfrm>
            <a:off x="2966720" y="88899"/>
            <a:ext cx="7071360" cy="9664701"/>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Image" descr="Image"/>
          <p:cNvPicPr>
            <a:picLocks noGrp="1" noChangeAspect="1"/>
          </p:cNvPicPr>
          <p:nvPr>
            <p:ph type="pic" idx="13"/>
          </p:nvPr>
        </p:nvPicPr>
        <p:blipFill>
          <a:blip r:embed="rId3"/>
          <a:srcRect l="11067" r="11067"/>
          <a:stretch>
            <a:fillRect/>
          </a:stretch>
        </p:blipFill>
        <p:spPr>
          <a:xfrm>
            <a:off x="0" y="0"/>
            <a:ext cx="13004800" cy="975360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A1 Temple Scarbrough.png" descr="A1 Temple Scarbrough.png"/>
          <p:cNvPicPr>
            <a:picLocks noGrp="1" noChangeAspect="1"/>
          </p:cNvPicPr>
          <p:nvPr>
            <p:ph type="pic" idx="13"/>
          </p:nvPr>
        </p:nvPicPr>
        <p:blipFill>
          <a:blip r:embed="rId3"/>
          <a:srcRect/>
          <a:stretch>
            <a:fillRect/>
          </a:stretch>
        </p:blipFill>
        <p:spPr>
          <a:xfrm>
            <a:off x="3271520" y="0"/>
            <a:ext cx="6461760" cy="9753600"/>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Image" descr="Image"/>
          <p:cNvPicPr>
            <a:picLocks noGrp="1" noChangeAspect="1"/>
          </p:cNvPicPr>
          <p:nvPr>
            <p:ph type="pic" idx="13"/>
          </p:nvPr>
        </p:nvPicPr>
        <p:blipFill>
          <a:blip r:embed="rId3"/>
          <a:srcRect/>
          <a:stretch>
            <a:fillRect/>
          </a:stretch>
        </p:blipFill>
        <p:spPr>
          <a:xfrm>
            <a:off x="0" y="0"/>
            <a:ext cx="13004800" cy="9753600"/>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mage" descr="Image"/>
          <p:cNvPicPr>
            <a:picLocks noGrp="1" noChangeAspect="1"/>
          </p:cNvPicPr>
          <p:nvPr>
            <p:ph type="pic" idx="13"/>
          </p:nvPr>
        </p:nvPicPr>
        <p:blipFill>
          <a:blip r:embed="rId3"/>
          <a:srcRect/>
          <a:stretch>
            <a:fillRect/>
          </a:stretch>
        </p:blipFill>
        <p:spPr>
          <a:xfrm>
            <a:off x="0" y="0"/>
            <a:ext cx="13004800" cy="9753600"/>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Outline of talk"/>
          <p:cNvSpPr txBox="1">
            <a:spLocks noGrp="1"/>
          </p:cNvSpPr>
          <p:nvPr>
            <p:ph type="title"/>
          </p:nvPr>
        </p:nvSpPr>
        <p:spPr>
          <a:prstGeom prst="rect">
            <a:avLst/>
          </a:prstGeom>
        </p:spPr>
        <p:txBody>
          <a:bodyPr/>
          <a:lstStyle/>
          <a:p>
            <a:r>
              <a:t>Outline of talk</a:t>
            </a:r>
          </a:p>
        </p:txBody>
      </p:sp>
      <p:sp>
        <p:nvSpPr>
          <p:cNvPr id="153" name="I/ Introduction…"/>
          <p:cNvSpPr txBox="1">
            <a:spLocks noGrp="1"/>
          </p:cNvSpPr>
          <p:nvPr>
            <p:ph type="body" idx="1"/>
          </p:nvPr>
        </p:nvSpPr>
        <p:spPr>
          <a:xfrm>
            <a:off x="1155700" y="2628900"/>
            <a:ext cx="11988800" cy="6096000"/>
          </a:xfrm>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a:t>
            </a:r>
          </a:p>
          <a:p>
            <a:pPr lvl="1">
              <a:defRPr b="1"/>
            </a:pPr>
            <a:r>
              <a:t>9/11 Memorial </a:t>
            </a:r>
          </a:p>
          <a:p>
            <a:pPr marL="0" lvl="1" indent="0">
              <a:buClrTx/>
              <a:buSzTx/>
              <a:buFontTx/>
              <a:buNone/>
            </a:pPr>
            <a:r>
              <a:t>III/ Monuments, Memorials and Ruins</a:t>
            </a:r>
          </a:p>
          <a:p>
            <a:pPr marL="0" lvl="1" indent="0">
              <a:buClrTx/>
              <a:buSzTx/>
              <a:buFontTx/>
              <a:buNone/>
            </a:pPr>
            <a:r>
              <a:t>IV/General Conclusions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272548043_9c54afe218_b.jpg" descr="272548043_9c54afe218_b.jpg"/>
          <p:cNvPicPr>
            <a:picLocks noGrp="1" noChangeAspect="1"/>
          </p:cNvPicPr>
          <p:nvPr>
            <p:ph type="pic" idx="13"/>
          </p:nvPr>
        </p:nvPicPr>
        <p:blipFill>
          <a:blip r:embed="rId3"/>
          <a:srcRect/>
          <a:stretch>
            <a:fillRect/>
          </a:stretch>
        </p:blipFill>
        <p:spPr>
          <a:xfrm>
            <a:off x="3260734" y="0"/>
            <a:ext cx="6483332" cy="975360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Memorial Elements"/>
          <p:cNvSpPr txBox="1">
            <a:spLocks noGrp="1"/>
          </p:cNvSpPr>
          <p:nvPr>
            <p:ph type="title"/>
          </p:nvPr>
        </p:nvSpPr>
        <p:spPr>
          <a:prstGeom prst="rect">
            <a:avLst/>
          </a:prstGeom>
        </p:spPr>
        <p:txBody>
          <a:bodyPr/>
          <a:lstStyle/>
          <a:p>
            <a:r>
              <a:t>Memorial Elements</a:t>
            </a:r>
          </a:p>
        </p:txBody>
      </p:sp>
      <p:sp>
        <p:nvSpPr>
          <p:cNvPr id="158" name="(1) to recognize each individual who was a victim of the attack…"/>
          <p:cNvSpPr txBox="1">
            <a:spLocks noGrp="1"/>
          </p:cNvSpPr>
          <p:nvPr>
            <p:ph type="body" idx="1"/>
          </p:nvPr>
        </p:nvSpPr>
        <p:spPr>
          <a:prstGeom prst="rect">
            <a:avLst/>
          </a:prstGeom>
        </p:spPr>
        <p:txBody>
          <a:bodyPr/>
          <a:lstStyle/>
          <a:p>
            <a:pPr marL="0" indent="0" defTabSz="457200">
              <a:spcBef>
                <a:spcPts val="0"/>
              </a:spcBef>
              <a:buClrTx/>
              <a:buSzTx/>
              <a:buFontTx/>
              <a:buNone/>
              <a:defRPr sz="3500">
                <a:solidFill>
                  <a:srgbClr val="000000"/>
                </a:solidFill>
                <a:latin typeface="Baskerville"/>
                <a:ea typeface="Baskerville"/>
                <a:cs typeface="Baskerville"/>
                <a:sym typeface="Baskerville"/>
              </a:defRPr>
            </a:pPr>
            <a:r>
              <a:t>(1) to recognize each individual who was a victim of the attack </a:t>
            </a:r>
          </a:p>
          <a:p>
            <a:pPr marL="0" indent="0" defTabSz="457200">
              <a:spcBef>
                <a:spcPts val="0"/>
              </a:spcBef>
              <a:buClrTx/>
              <a:buSzTx/>
              <a:buFontTx/>
              <a:buNone/>
              <a:defRPr sz="3500">
                <a:solidFill>
                  <a:srgbClr val="000000"/>
                </a:solidFill>
                <a:latin typeface="Baskerville"/>
                <a:ea typeface="Baskerville"/>
                <a:cs typeface="Baskerville"/>
                <a:sym typeface="Baskerville"/>
              </a:defRPr>
            </a:pPr>
            <a:r>
              <a:t>(2) to provide a space for contemplation </a:t>
            </a:r>
          </a:p>
          <a:p>
            <a:pPr marL="0" indent="0" defTabSz="457200">
              <a:spcBef>
                <a:spcPts val="0"/>
              </a:spcBef>
              <a:buClrTx/>
              <a:buSzTx/>
              <a:buFontTx/>
              <a:buNone/>
              <a:defRPr sz="3500">
                <a:solidFill>
                  <a:srgbClr val="000000"/>
                </a:solidFill>
                <a:latin typeface="Baskerville"/>
                <a:ea typeface="Baskerville"/>
                <a:cs typeface="Baskerville"/>
                <a:sym typeface="Baskerville"/>
              </a:defRPr>
            </a:pPr>
            <a:r>
              <a:t>(3) to create a unique and powerful setting and</a:t>
            </a:r>
          </a:p>
          <a:p>
            <a:pPr marL="0" indent="0" defTabSz="457200">
              <a:spcBef>
                <a:spcPts val="0"/>
              </a:spcBef>
              <a:buClrTx/>
              <a:buSzTx/>
              <a:buFontTx/>
              <a:buNone/>
              <a:defRPr sz="3500">
                <a:solidFill>
                  <a:srgbClr val="000000"/>
                </a:solidFill>
                <a:latin typeface="Baskerville"/>
                <a:ea typeface="Baskerville"/>
                <a:cs typeface="Baskerville"/>
                <a:sym typeface="Baskerville"/>
              </a:defRPr>
            </a:pPr>
            <a:r>
              <a:t>(4) to covey historic authenticity.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Quotes about 9/11 memorial"/>
          <p:cNvSpPr txBox="1">
            <a:spLocks noGrp="1"/>
          </p:cNvSpPr>
          <p:nvPr>
            <p:ph type="title"/>
          </p:nvPr>
        </p:nvSpPr>
        <p:spPr>
          <a:prstGeom prst="rect">
            <a:avLst/>
          </a:prstGeom>
        </p:spPr>
        <p:txBody>
          <a:bodyPr/>
          <a:lstStyle/>
          <a:p>
            <a:r>
              <a:t>Quotes about 9/11 memorial</a:t>
            </a:r>
          </a:p>
        </p:txBody>
      </p:sp>
      <p:sp>
        <p:nvSpPr>
          <p:cNvPr id="161" name="ARCHITECTURE; Ground Zero’s Only Hope: Elitism…"/>
          <p:cNvSpPr txBox="1">
            <a:spLocks noGrp="1"/>
          </p:cNvSpPr>
          <p:nvPr>
            <p:ph type="body" idx="1"/>
          </p:nvPr>
        </p:nvSpPr>
        <p:spPr>
          <a:prstGeom prst="rect">
            <a:avLst/>
          </a:prstGeom>
        </p:spPr>
        <p:txBody>
          <a:bodyPr/>
          <a:lstStyle/>
          <a:p>
            <a:pPr marL="0" indent="0" algn="ctr" defTabSz="457200">
              <a:spcBef>
                <a:spcPts val="0"/>
              </a:spcBef>
              <a:buClrTx/>
              <a:buSzTx/>
              <a:buFontTx/>
              <a:buNone/>
              <a:defRPr sz="3500">
                <a:solidFill>
                  <a:srgbClr val="000000"/>
                </a:solidFill>
                <a:latin typeface="Baskerville"/>
                <a:ea typeface="Baskerville"/>
                <a:cs typeface="Baskerville"/>
                <a:sym typeface="Baskerville"/>
              </a:defRPr>
            </a:pPr>
            <a:r>
              <a:t>ARCHITECTURE; Ground Zero’s Only Hope: </a:t>
            </a:r>
            <a:r>
              <a:rPr b="1"/>
              <a:t>Elitism</a:t>
            </a:r>
          </a:p>
          <a:p>
            <a:pPr marL="0" lvl="1" indent="0" defTabSz="457200">
              <a:spcBef>
                <a:spcPts val="0"/>
              </a:spcBef>
              <a:buClrTx/>
              <a:buSzTx/>
              <a:buFontTx/>
              <a:buNone/>
              <a:defRPr sz="3500">
                <a:solidFill>
                  <a:srgbClr val="000000"/>
                </a:solidFill>
                <a:latin typeface="Baskerville"/>
                <a:ea typeface="Baskerville"/>
                <a:cs typeface="Baskerville"/>
                <a:sym typeface="Baskerville"/>
              </a:defRPr>
            </a:pPr>
            <a:endParaRPr b="1"/>
          </a:p>
          <a:p>
            <a:pPr marL="0" lvl="1" indent="0" defTabSz="457200">
              <a:spcBef>
                <a:spcPts val="0"/>
              </a:spcBef>
              <a:buClrTx/>
              <a:buSzTx/>
              <a:buFontTx/>
              <a:buNone/>
              <a:defRPr sz="3500">
                <a:solidFill>
                  <a:srgbClr val="000000"/>
                </a:solidFill>
                <a:latin typeface="Baskerville"/>
                <a:ea typeface="Baskerville"/>
                <a:cs typeface="Baskerville"/>
                <a:sym typeface="Baskerville"/>
              </a:defRPr>
            </a:pPr>
            <a:r>
              <a:t>“Democratic competitions are only as good as the people who choose to take part in them.…But good art, like science, is not democratic. An open competition can produce a Maya Lin Vietnam memorial once in a generation, maybe, but mostly it results in the generic monuments that are now the universal standard”</a:t>
            </a:r>
          </a:p>
          <a:p>
            <a:pPr marL="0" lvl="1" indent="0" defTabSz="457200">
              <a:spcBef>
                <a:spcPts val="0"/>
              </a:spcBef>
              <a:buClrTx/>
              <a:buSzTx/>
              <a:buFontTx/>
              <a:buNone/>
              <a:defRPr sz="3500">
                <a:solidFill>
                  <a:srgbClr val="000000"/>
                </a:solidFill>
                <a:latin typeface="Baskerville"/>
                <a:ea typeface="Baskerville"/>
                <a:cs typeface="Baskerville"/>
                <a:sym typeface="Baskerville"/>
              </a:defRPr>
            </a:pPr>
            <a:endParaRPr/>
          </a:p>
          <a:p>
            <a:pPr marL="0" lvl="1" indent="0" algn="r" defTabSz="457200">
              <a:spcBef>
                <a:spcPts val="0"/>
              </a:spcBef>
              <a:buClrTx/>
              <a:buSzTx/>
              <a:buFontTx/>
              <a:buNone/>
              <a:defRPr sz="3500">
                <a:solidFill>
                  <a:srgbClr val="000000"/>
                </a:solidFill>
                <a:latin typeface="Baskerville"/>
                <a:ea typeface="Baskerville"/>
                <a:cs typeface="Baskerville"/>
                <a:sym typeface="Baskerville"/>
              </a:defRPr>
            </a:pPr>
            <a:r>
              <a:t>-Michael Kimmelman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Quotes about 9/11 memorial"/>
          <p:cNvSpPr txBox="1">
            <a:spLocks noGrp="1"/>
          </p:cNvSpPr>
          <p:nvPr>
            <p:ph type="title"/>
          </p:nvPr>
        </p:nvSpPr>
        <p:spPr>
          <a:prstGeom prst="rect">
            <a:avLst/>
          </a:prstGeom>
        </p:spPr>
        <p:txBody>
          <a:bodyPr/>
          <a:lstStyle/>
          <a:p>
            <a:r>
              <a:t>Quotes about 9/11 memorial</a:t>
            </a:r>
          </a:p>
        </p:txBody>
      </p:sp>
      <p:sp>
        <p:nvSpPr>
          <p:cNvPr id="164" name="“the most powerful example of commemorative design since Maya Lin’s Vietnam War Memorial . . . a sobering, disturbing, heartbreaking, and overwhelming masterpiece.”…"/>
          <p:cNvSpPr txBox="1">
            <a:spLocks noGrp="1"/>
          </p:cNvSpPr>
          <p:nvPr>
            <p:ph type="body" idx="1"/>
          </p:nvPr>
        </p:nvSpPr>
        <p:spPr>
          <a:prstGeom prst="rect">
            <a:avLst/>
          </a:prstGeom>
        </p:spPr>
        <p:txBody>
          <a:bodyPr/>
          <a:lstStyle/>
          <a:p>
            <a:pPr marL="0" indent="0" algn="ctr" defTabSz="457200">
              <a:spcBef>
                <a:spcPts val="0"/>
              </a:spcBef>
              <a:buClrTx/>
              <a:buSzTx/>
              <a:buFontTx/>
              <a:buNone/>
              <a:defRPr sz="3500">
                <a:solidFill>
                  <a:srgbClr val="000000"/>
                </a:solidFill>
                <a:latin typeface="Baskerville"/>
                <a:ea typeface="Baskerville"/>
                <a:cs typeface="Baskerville"/>
                <a:sym typeface="Baskerville"/>
              </a:defRPr>
            </a:pPr>
            <a:r>
              <a:t>“the most powerful example of commemorative design since Maya Lin’s Vietnam War Memorial . . . a sobering, disturbing, heartbreaking, and overwhelming masterpiece.”</a:t>
            </a:r>
            <a:r>
              <a:rPr baseline="11428"/>
              <a:t> </a:t>
            </a:r>
          </a:p>
          <a:p>
            <a:pPr marL="0" indent="0" algn="ctr" defTabSz="457200">
              <a:spcBef>
                <a:spcPts val="0"/>
              </a:spcBef>
              <a:buClrTx/>
              <a:buSzTx/>
              <a:buFontTx/>
              <a:buNone/>
              <a:defRPr sz="3500">
                <a:solidFill>
                  <a:srgbClr val="000000"/>
                </a:solidFill>
                <a:latin typeface="Baskerville"/>
                <a:ea typeface="Baskerville"/>
                <a:cs typeface="Baskerville"/>
                <a:sym typeface="Baskerville"/>
              </a:defRPr>
            </a:pPr>
            <a:endParaRPr baseline="11428"/>
          </a:p>
          <a:p>
            <a:pPr marL="0" lvl="1" indent="0" algn="r" defTabSz="457200">
              <a:spcBef>
                <a:spcPts val="0"/>
              </a:spcBef>
              <a:buClrTx/>
              <a:buSzTx/>
              <a:buFontTx/>
              <a:buNone/>
              <a:defRPr sz="3500">
                <a:solidFill>
                  <a:srgbClr val="000000"/>
                </a:solidFill>
                <a:latin typeface="Baskerville"/>
                <a:ea typeface="Baskerville"/>
                <a:cs typeface="Baskerville"/>
                <a:sym typeface="Baskerville"/>
              </a:defRPr>
            </a:pPr>
            <a:r>
              <a:t>-Martin Filler</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911-museum-rendering-aerial-snohetta-889x596.jpg" descr="911-museum-rendering-aerial-snohetta-889x596.jpg"/>
          <p:cNvPicPr>
            <a:picLocks noGrp="1" noChangeAspect="1"/>
          </p:cNvPicPr>
          <p:nvPr>
            <p:ph type="pic" idx="13"/>
          </p:nvPr>
        </p:nvPicPr>
        <p:blipFill>
          <a:blip r:embed="rId3"/>
          <a:srcRect l="5305" r="5305"/>
          <a:stretch>
            <a:fillRect/>
          </a:stretch>
        </p:blipFill>
        <p:spPr>
          <a:xfrm>
            <a:off x="0" y="0"/>
            <a:ext cx="13004800" cy="9753600"/>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ground-zero08232016-36.jpg" descr="ground-zero08232016-36.jpg"/>
          <p:cNvPicPr>
            <a:picLocks noGrp="1" noChangeAspect="1"/>
          </p:cNvPicPr>
          <p:nvPr>
            <p:ph type="pic" idx="13"/>
          </p:nvPr>
        </p:nvPicPr>
        <p:blipFill>
          <a:blip r:embed="rId3"/>
          <a:srcRect l="5533" r="5533"/>
          <a:stretch>
            <a:fillRect/>
          </a:stretch>
        </p:blipFill>
        <p:spPr>
          <a:xfrm>
            <a:off x="0" y="0"/>
            <a:ext cx="13004800" cy="975360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911-Memorial-Museum-Impact-Steel.jpg" descr="911-Memorial-Museum-Impact-Steel.jpg"/>
          <p:cNvPicPr>
            <a:picLocks noGrp="1" noChangeAspect="1"/>
          </p:cNvPicPr>
          <p:nvPr>
            <p:ph type="pic" idx="13"/>
          </p:nvPr>
        </p:nvPicPr>
        <p:blipFill>
          <a:blip r:embed="rId3"/>
          <a:srcRect l="4945" r="4945"/>
          <a:stretch>
            <a:fillRect/>
          </a:stretch>
        </p:blipFill>
        <p:spPr>
          <a:xfrm>
            <a:off x="0" y="0"/>
            <a:ext cx="13004800" cy="975360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2d9835085-131202-coslog-girder-1115a-link.nbcnews-ux-2880-1000.jpg" descr="2d9835085-131202-coslog-girder-1115a-link.nbcnews-ux-2880-1000.jpg"/>
          <p:cNvPicPr>
            <a:picLocks noGrp="1" noChangeAspect="1"/>
          </p:cNvPicPr>
          <p:nvPr>
            <p:ph type="pic" idx="13"/>
          </p:nvPr>
        </p:nvPicPr>
        <p:blipFill>
          <a:blip r:embed="rId3"/>
          <a:srcRect l="16" r="16"/>
          <a:stretch>
            <a:fillRect/>
          </a:stretch>
        </p:blipFill>
        <p:spPr>
          <a:xfrm>
            <a:off x="0" y="0"/>
            <a:ext cx="13004800" cy="9753600"/>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thumbs_25320-steel-beams-9-11-memorial-museum-world-trade-center-0914.jpg.770x0_q95_crop-smart_upscale.jpg" descr="thumbs_25320-steel-beams-9-11-memorial-museum-world-trade-center-0914.jpg.770x0_q95_crop-smart_upscale.jpg"/>
          <p:cNvPicPr>
            <a:picLocks noGrp="1" noChangeAspect="1"/>
          </p:cNvPicPr>
          <p:nvPr>
            <p:ph type="pic" idx="13"/>
          </p:nvPr>
        </p:nvPicPr>
        <p:blipFill>
          <a:blip r:embed="rId3"/>
          <a:srcRect l="5584" r="5584"/>
          <a:stretch>
            <a:fillRect/>
          </a:stretch>
        </p:blipFill>
        <p:spPr>
          <a:xfrm>
            <a:off x="0" y="0"/>
            <a:ext cx="13004800" cy="9753600"/>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architecture-twin-tower-trident-detail-521026760-crop-5b724ee146e0fb002cee951a.jpg" descr="architecture-twin-tower-trident-detail-521026760-crop-5b724ee146e0fb002cee951a.jpg"/>
          <p:cNvPicPr>
            <a:picLocks noGrp="1" noChangeAspect="1"/>
          </p:cNvPicPr>
          <p:nvPr>
            <p:ph type="pic" idx="13"/>
          </p:nvPr>
        </p:nvPicPr>
        <p:blipFill>
          <a:blip r:embed="rId3"/>
          <a:srcRect l="5699" r="5699"/>
          <a:stretch>
            <a:fillRect/>
          </a:stretch>
        </p:blipFill>
        <p:spPr>
          <a:xfrm>
            <a:off x="0" y="0"/>
            <a:ext cx="13004800" cy="9753600"/>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911-memorial-museum_shanell-bryan_20150611_0042__x_large.jpg" descr="911-memorial-museum_shanell-bryan_20150611_0042__x_large.jpg"/>
          <p:cNvPicPr>
            <a:picLocks noGrp="1" noChangeAspect="1"/>
          </p:cNvPicPr>
          <p:nvPr>
            <p:ph type="pic" idx="13"/>
          </p:nvPr>
        </p:nvPicPr>
        <p:blipFill>
          <a:blip r:embed="rId3"/>
          <a:srcRect l="5555" r="5555"/>
          <a:stretch>
            <a:fillRect/>
          </a:stretch>
        </p:blipFill>
        <p:spPr>
          <a:xfrm>
            <a:off x="0" y="0"/>
            <a:ext cx="13004800" cy="9753600"/>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Outline of talk"/>
          <p:cNvSpPr txBox="1">
            <a:spLocks noGrp="1"/>
          </p:cNvSpPr>
          <p:nvPr>
            <p:ph type="title"/>
          </p:nvPr>
        </p:nvSpPr>
        <p:spPr>
          <a:prstGeom prst="rect">
            <a:avLst/>
          </a:prstGeom>
        </p:spPr>
        <p:txBody>
          <a:bodyPr/>
          <a:lstStyle/>
          <a:p>
            <a:r>
              <a:t>Outline of talk</a:t>
            </a:r>
          </a:p>
        </p:txBody>
      </p:sp>
      <p:sp>
        <p:nvSpPr>
          <p:cNvPr id="181"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a:t>
            </a:r>
            <a:r>
              <a:rPr b="1"/>
              <a:t> Monuments, Memorials and Ruins</a:t>
            </a:r>
          </a:p>
          <a:p>
            <a:pPr marL="0" lvl="1" indent="0">
              <a:buClrTx/>
              <a:buSzTx/>
              <a:buFontTx/>
              <a:buNone/>
            </a:pPr>
            <a:r>
              <a:t>IV/General Conclusions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Outline of talk"/>
          <p:cNvSpPr txBox="1">
            <a:spLocks noGrp="1"/>
          </p:cNvSpPr>
          <p:nvPr>
            <p:ph type="title"/>
          </p:nvPr>
        </p:nvSpPr>
        <p:spPr>
          <a:prstGeom prst="rect">
            <a:avLst/>
          </a:prstGeom>
        </p:spPr>
        <p:txBody>
          <a:bodyPr/>
          <a:lstStyle/>
          <a:p>
            <a:r>
              <a:t>Outline of talk</a:t>
            </a:r>
          </a:p>
        </p:txBody>
      </p:sp>
      <p:sp>
        <p:nvSpPr>
          <p:cNvPr id="184"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a:t>
            </a:r>
            <a:r>
              <a:rPr b="1"/>
              <a:t> </a:t>
            </a:r>
            <a:r>
              <a:rPr sz="4700" b="1"/>
              <a:t>Monuments</a:t>
            </a:r>
            <a:r>
              <a:t>,</a:t>
            </a:r>
            <a:r>
              <a:rPr b="1"/>
              <a:t> </a:t>
            </a:r>
            <a:r>
              <a:t>Memorials and Ruins</a:t>
            </a:r>
          </a:p>
          <a:p>
            <a:pPr marL="0" lvl="1" indent="0">
              <a:buClrTx/>
              <a:buSzTx/>
              <a:buFontTx/>
              <a:buNone/>
            </a:pPr>
            <a:r>
              <a:t>IV/General Conclusions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Outline of talk"/>
          <p:cNvSpPr txBox="1">
            <a:spLocks noGrp="1"/>
          </p:cNvSpPr>
          <p:nvPr>
            <p:ph type="title"/>
          </p:nvPr>
        </p:nvSpPr>
        <p:spPr>
          <a:prstGeom prst="rect">
            <a:avLst/>
          </a:prstGeom>
        </p:spPr>
        <p:txBody>
          <a:bodyPr/>
          <a:lstStyle/>
          <a:p>
            <a:r>
              <a:t>Outline of talk</a:t>
            </a:r>
          </a:p>
        </p:txBody>
      </p:sp>
      <p:sp>
        <p:nvSpPr>
          <p:cNvPr id="187"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a:t>
            </a:r>
            <a:r>
              <a:rPr b="1"/>
              <a:t> Monuments, </a:t>
            </a:r>
            <a:r>
              <a:rPr sz="5900" b="1"/>
              <a:t>Memorials</a:t>
            </a:r>
            <a:r>
              <a:rPr b="1"/>
              <a:t> and Ruins</a:t>
            </a:r>
          </a:p>
          <a:p>
            <a:pPr marL="0" lvl="1" indent="0">
              <a:buClrTx/>
              <a:buSzTx/>
              <a:buFontTx/>
              <a:buNone/>
            </a:pPr>
            <a:r>
              <a:t>IV/General Conclusions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081718_Heritage_911_01.jpg" descr="081718_Heritage_911_01.jpg"/>
          <p:cNvPicPr>
            <a:picLocks noGrp="1" noChangeAspect="1"/>
          </p:cNvPicPr>
          <p:nvPr>
            <p:ph type="pic" idx="13"/>
          </p:nvPr>
        </p:nvPicPr>
        <p:blipFill>
          <a:blip r:embed="rId3"/>
          <a:srcRect l="5555" r="5555"/>
          <a:stretch>
            <a:fillRect/>
          </a:stretch>
        </p:blipFill>
        <p:spPr>
          <a:xfrm>
            <a:off x="0" y="0"/>
            <a:ext cx="13004800" cy="9753600"/>
          </a:xfrm>
          <a:prstGeom prst="rect">
            <a:avLst/>
          </a:prstGeom>
        </p:spPr>
      </p:pic>
      <p:sp>
        <p:nvSpPr>
          <p:cNvPr id="190" name="“We erect monuments so that we shall always remember, and build memorials so that we shall never forget.” - Danto"/>
          <p:cNvSpPr txBox="1"/>
          <p:nvPr/>
        </p:nvSpPr>
        <p:spPr>
          <a:xfrm>
            <a:off x="353938" y="1130300"/>
            <a:ext cx="6844457" cy="2235201"/>
          </a:xfrm>
          <a:prstGeom prst="rect">
            <a:avLst/>
          </a:prstGeom>
          <a:solidFill>
            <a:srgbClr val="C9C3B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3200" b="1"/>
            </a:pPr>
            <a:r>
              <a:rPr>
                <a:blipFill rotWithShape="1">
                  <a:blip r:embed="rId4"/>
                  <a:srcRect/>
                  <a:tile tx="0" ty="0" sx="100000" sy="100000" flip="none" algn="tl"/>
                </a:blipFill>
              </a:rPr>
              <a:t>“We erect monuments so that we shall always remember, and build memorials so that we shall never forget.”</a:t>
            </a:r>
            <a:r>
              <a:t> - Danto</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Outline of talk"/>
          <p:cNvSpPr txBox="1">
            <a:spLocks noGrp="1"/>
          </p:cNvSpPr>
          <p:nvPr>
            <p:ph type="title"/>
          </p:nvPr>
        </p:nvSpPr>
        <p:spPr>
          <a:prstGeom prst="rect">
            <a:avLst/>
          </a:prstGeom>
        </p:spPr>
        <p:txBody>
          <a:bodyPr/>
          <a:lstStyle/>
          <a:p>
            <a:r>
              <a:t>Outline of talk</a:t>
            </a:r>
          </a:p>
        </p:txBody>
      </p:sp>
      <p:sp>
        <p:nvSpPr>
          <p:cNvPr id="193" name="I/ Introduction…"/>
          <p:cNvSpPr txBox="1">
            <a:spLocks noGrp="1"/>
          </p:cNvSpPr>
          <p:nvPr>
            <p:ph type="body" idx="1"/>
          </p:nvPr>
        </p:nvSpPr>
        <p:spPr>
          <a:prstGeom prst="rect">
            <a:avLst/>
          </a:prstGeom>
        </p:spPr>
        <p:txBody>
          <a:bodyPr/>
          <a:lstStyle/>
          <a:p>
            <a:pPr marL="0" indent="0">
              <a:buClrTx/>
              <a:buSzTx/>
              <a:buFontTx/>
              <a:buNone/>
            </a:pPr>
            <a:r>
              <a:t>I/ Introduction</a:t>
            </a:r>
          </a:p>
          <a:p>
            <a:pPr marL="0" indent="0">
              <a:buClrTx/>
              <a:buSzTx/>
              <a:buFontTx/>
              <a:buNone/>
            </a:pPr>
            <a:r>
              <a:t>II/ Examples:</a:t>
            </a:r>
          </a:p>
          <a:p>
            <a:pPr lvl="1"/>
            <a:r>
              <a:rPr>
                <a:latin typeface="Baskerville"/>
                <a:ea typeface="Baskerville"/>
                <a:cs typeface="Baskerville"/>
                <a:sym typeface="Baskerville"/>
              </a:rPr>
              <a:t>Mỹ</a:t>
            </a:r>
            <a:r>
              <a:t> Sơn Archaeological Sanctuary (A1 kalan) </a:t>
            </a:r>
          </a:p>
          <a:p>
            <a:pPr lvl="1"/>
            <a:r>
              <a:t>9/11 Memorial </a:t>
            </a:r>
          </a:p>
          <a:p>
            <a:pPr marL="0" lvl="1" indent="0">
              <a:buClrTx/>
              <a:buSzTx/>
              <a:buFontTx/>
              <a:buNone/>
            </a:pPr>
            <a:r>
              <a:t>III/</a:t>
            </a:r>
            <a:r>
              <a:rPr b="1"/>
              <a:t> Monuments, Memorials and </a:t>
            </a:r>
            <a:r>
              <a:rPr sz="6200" b="1"/>
              <a:t>Ruins</a:t>
            </a:r>
          </a:p>
          <a:p>
            <a:pPr marL="0" lvl="1" indent="0">
              <a:buClrTx/>
              <a:buSzTx/>
              <a:buFontTx/>
              <a:buNone/>
            </a:pPr>
            <a:r>
              <a:t>IV/General Conclusions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My_Son_A1_temple_2009_wikicommons.jpg" descr="My_Son_A1_temple_2009_wikicommons.jpg"/>
          <p:cNvPicPr>
            <a:picLocks noGrp="1" noChangeAspect="1"/>
          </p:cNvPicPr>
          <p:nvPr>
            <p:ph type="pic" idx="13"/>
          </p:nvPr>
        </p:nvPicPr>
        <p:blipFill>
          <a:blip r:embed="rId3"/>
          <a:srcRect l="116" r="116"/>
          <a:stretch>
            <a:fillRect/>
          </a:stretch>
        </p:blipFill>
        <p:spPr>
          <a:xfrm>
            <a:off x="0" y="0"/>
            <a:ext cx="13004800" cy="9753600"/>
          </a:xfrm>
          <a:prstGeom prst="rect">
            <a:avLst/>
          </a:prstGeom>
        </p:spPr>
      </p:pic>
      <p:grpSp>
        <p:nvGrpSpPr>
          <p:cNvPr id="198" name="1. Ruins are aesthetically unintended…"/>
          <p:cNvGrpSpPr/>
          <p:nvPr/>
        </p:nvGrpSpPr>
        <p:grpSpPr>
          <a:xfrm>
            <a:off x="4804568" y="3987799"/>
            <a:ext cx="7964687" cy="2870201"/>
            <a:chOff x="0" y="0"/>
            <a:chExt cx="7964685" cy="2870200"/>
          </a:xfrm>
        </p:grpSpPr>
        <p:sp>
          <p:nvSpPr>
            <p:cNvPr id="197" name="1. Ruins are aesthetically unintended…"/>
            <p:cNvSpPr txBox="1"/>
            <p:nvPr/>
          </p:nvSpPr>
          <p:spPr>
            <a:xfrm>
              <a:off x="25400" y="12700"/>
              <a:ext cx="7913886" cy="2794000"/>
            </a:xfrm>
            <a:prstGeom prst="rect">
              <a:avLst/>
            </a:prstGeom>
            <a:solidFill>
              <a:srgbClr val="C9C3BA">
                <a:alpha val="81109"/>
              </a:srgbClr>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l">
                <a:defRPr sz="3200"/>
              </a:pPr>
              <a:r>
                <a:t>1. Ruins are aesthetically unintended</a:t>
              </a:r>
            </a:p>
            <a:p>
              <a:pPr algn="l">
                <a:defRPr sz="3200"/>
              </a:pPr>
              <a:r>
                <a:t>2. Historic Properties</a:t>
              </a:r>
            </a:p>
            <a:p>
              <a:pPr algn="l">
                <a:defRPr sz="3200"/>
              </a:pPr>
              <a:r>
                <a:t>3. Age value</a:t>
              </a:r>
            </a:p>
            <a:p>
              <a:pPr algn="l">
                <a:defRPr sz="3200"/>
              </a:pPr>
              <a:r>
                <a:t>4. Use value</a:t>
              </a:r>
            </a:p>
            <a:p>
              <a:pPr algn="l">
                <a:defRPr sz="3200"/>
              </a:pPr>
              <a:r>
                <a:t>5. In the process of decay</a:t>
              </a:r>
            </a:p>
          </p:txBody>
        </p:sp>
        <p:pic>
          <p:nvPicPr>
            <p:cNvPr id="196" name="1. Ruins are aesthetically unintended… 1. Ruins are aesthetically unintended&#10;2. Historic Properties&#10;3. Age value&#10;4. Use value&#10;5. In the process of decay" descr="1. Ruins are aesthetically unintended… 1. Ruins are aesthetically unintended2. Historic Properties3. Age value4. Use value5. In the process of decay"/>
            <p:cNvPicPr>
              <a:picLocks/>
            </p:cNvPicPr>
            <p:nvPr/>
          </p:nvPicPr>
          <p:blipFill>
            <a:blip r:embed="rId4">
              <a:alphaModFix amt="81109"/>
            </a:blip>
            <a:stretch>
              <a:fillRect/>
            </a:stretch>
          </p:blipFill>
          <p:spPr>
            <a:xfrm>
              <a:off x="0" y="0"/>
              <a:ext cx="7964686" cy="2870200"/>
            </a:xfrm>
            <a:prstGeom prst="rect">
              <a:avLst/>
            </a:prstGeom>
            <a:effectLst/>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911-museum-rendering-aerial-snohetta-889x596.jpg" descr="911-museum-rendering-aerial-snohetta-889x596.jpg"/>
          <p:cNvPicPr>
            <a:picLocks noGrp="1" noChangeAspect="1"/>
          </p:cNvPicPr>
          <p:nvPr>
            <p:ph type="pic" idx="13"/>
          </p:nvPr>
        </p:nvPicPr>
        <p:blipFill>
          <a:blip r:embed="rId3"/>
          <a:srcRect l="5305" r="5305"/>
          <a:stretch>
            <a:fillRect/>
          </a:stretch>
        </p:blipFill>
        <p:spPr>
          <a:xfrm>
            <a:off x="12700" y="38100"/>
            <a:ext cx="6753463" cy="5065098"/>
          </a:xfrm>
          <a:prstGeom prst="rect">
            <a:avLst/>
          </a:prstGeom>
        </p:spPr>
      </p:pic>
      <p:pic>
        <p:nvPicPr>
          <p:cNvPr id="201" name="Image" descr="Image"/>
          <p:cNvPicPr>
            <a:picLocks noChangeAspect="1"/>
          </p:cNvPicPr>
          <p:nvPr/>
        </p:nvPicPr>
        <p:blipFill>
          <a:blip r:embed="rId4"/>
          <a:stretch>
            <a:fillRect/>
          </a:stretch>
        </p:blipFill>
        <p:spPr>
          <a:xfrm>
            <a:off x="5930900" y="4483100"/>
            <a:ext cx="7043365" cy="5282524"/>
          </a:xfrm>
          <a:prstGeom prst="rect">
            <a:avLst/>
          </a:prstGeom>
          <a:ln w="12700">
            <a:miter lim="400000"/>
          </a:ln>
        </p:spPr>
      </p:pic>
      <p:sp>
        <p:nvSpPr>
          <p:cNvPr id="202" name="Some brief application"/>
          <p:cNvSpPr txBox="1"/>
          <p:nvPr/>
        </p:nvSpPr>
        <p:spPr>
          <a:xfrm>
            <a:off x="8458398" y="596900"/>
            <a:ext cx="3149204" cy="508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Some brief application</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102813057_135687670939.jpg" descr="102813057_135687670939.jpg"/>
          <p:cNvPicPr>
            <a:picLocks noGrp="1"/>
          </p:cNvPicPr>
          <p:nvPr>
            <p:ph type="pic" idx="13"/>
          </p:nvPr>
        </p:nvPicPr>
        <p:blipFill>
          <a:blip r:embed="rId3"/>
          <a:stretch>
            <a:fillRect/>
          </a:stretch>
        </p:blipFill>
        <p:spPr>
          <a:xfrm>
            <a:off x="6692900" y="2565400"/>
            <a:ext cx="5842000" cy="6680200"/>
          </a:xfrm>
          <a:prstGeom prst="rect">
            <a:avLst/>
          </a:prstGeom>
        </p:spPr>
      </p:pic>
      <p:sp>
        <p:nvSpPr>
          <p:cNvPr id="205" name="Title"/>
          <p:cNvSpPr txBox="1">
            <a:spLocks noGrp="1"/>
          </p:cNvSpPr>
          <p:nvPr>
            <p:ph type="title"/>
          </p:nvPr>
        </p:nvSpPr>
        <p:spPr>
          <a:prstGeom prst="rect">
            <a:avLst/>
          </a:prstGeom>
        </p:spPr>
        <p:txBody>
          <a:bodyPr/>
          <a:lstStyle/>
          <a:p>
            <a:endParaRPr/>
          </a:p>
        </p:txBody>
      </p:sp>
      <p:sp>
        <p:nvSpPr>
          <p:cNvPr id="206" name="“New ruins have not yet acquired the weathered patina of age, the true rust of the barons’ wars, not yet put on their ivy, nor equipped themselves with the appropriate bestiary of lizards, bats, screech-owls, serpents, speckled toads and little foxes which, as has been so frequently observed by ruin-explorers, hold high revel in the precincts of old ruins…But new ruins are for a time stark and bare, vegetationless and creatureless; blackened and torn, they smell of fire and mortality.”"/>
          <p:cNvSpPr txBox="1">
            <a:spLocks noGrp="1"/>
          </p:cNvSpPr>
          <p:nvPr>
            <p:ph type="body" sz="half" idx="1"/>
          </p:nvPr>
        </p:nvSpPr>
        <p:spPr>
          <a:prstGeom prst="rect">
            <a:avLst/>
          </a:prstGeom>
        </p:spPr>
        <p:txBody>
          <a:bodyPr/>
          <a:lstStyle/>
          <a:p>
            <a:pPr marL="0" indent="0" algn="ctr" defTabSz="457200">
              <a:spcBef>
                <a:spcPts val="0"/>
              </a:spcBef>
              <a:buClrTx/>
              <a:buSzTx/>
              <a:buFontTx/>
              <a:buNone/>
              <a:defRPr sz="2800">
                <a:solidFill>
                  <a:srgbClr val="000000"/>
                </a:solidFill>
                <a:latin typeface="Calibri"/>
                <a:ea typeface="Calibri"/>
                <a:cs typeface="Calibri"/>
                <a:sym typeface="Calibri"/>
              </a:defRPr>
            </a:pPr>
            <a:r>
              <a:t>“</a:t>
            </a:r>
            <a:r>
              <a:rPr b="1"/>
              <a:t>New ruins have not yet acquired the weathered patina of age, the true rust of the barons’ wars, not yet put on their ivy, nor equipped themselves with the appropriate bestiary</a:t>
            </a:r>
            <a:r>
              <a:t> of lizards, bats, screech-owls, serpents, speckled toads and little foxes which, as has been so frequently observed by ruin-explorers, hold high revel in the precincts of old ruins…</a:t>
            </a:r>
            <a:r>
              <a:rPr b="1"/>
              <a:t>But new ruins are for a time stark and bare, vegetationless and creatureless; blackened and torn, they smell of fire and mortality.”</a:t>
            </a:r>
            <a:r>
              <a:t>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What’s the use?  Reconstructing cultural property after war"/>
          <p:cNvSpPr txBox="1">
            <a:spLocks noGrp="1"/>
          </p:cNvSpPr>
          <p:nvPr>
            <p:ph type="title"/>
          </p:nvPr>
        </p:nvSpPr>
        <p:spPr>
          <a:xfrm>
            <a:off x="508000" y="3670300"/>
            <a:ext cx="11988800" cy="2583458"/>
          </a:xfrm>
          <a:prstGeom prst="rect">
            <a:avLst/>
          </a:prstGeom>
        </p:spPr>
        <p:txBody>
          <a:bodyPr/>
          <a:lstStyle/>
          <a:p>
            <a:pPr algn="l" defTabSz="496570">
              <a:spcBef>
                <a:spcPts val="1300"/>
              </a:spcBef>
              <a:defRPr sz="5950"/>
            </a:pPr>
            <a:r>
              <a:t>What’s the use? </a:t>
            </a:r>
            <a:br/>
            <a:r>
              <a:t>Reconstructing cultural property after war </a:t>
            </a:r>
          </a:p>
        </p:txBody>
      </p:sp>
      <p:sp>
        <p:nvSpPr>
          <p:cNvPr id="209" name="Dr. Elizabeth Scarbrough…"/>
          <p:cNvSpPr txBox="1"/>
          <p:nvPr/>
        </p:nvSpPr>
        <p:spPr>
          <a:xfrm>
            <a:off x="7170514" y="6019799"/>
            <a:ext cx="4515248" cy="91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t>Dr. Elizabeth Scarbrough</a:t>
            </a:r>
          </a:p>
          <a:p>
            <a:r>
              <a:t>Florida International University</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Images"/>
          <p:cNvSpPr txBox="1">
            <a:spLocks noGrp="1"/>
          </p:cNvSpPr>
          <p:nvPr>
            <p:ph type="title"/>
          </p:nvPr>
        </p:nvSpPr>
        <p:spPr>
          <a:prstGeom prst="rect">
            <a:avLst/>
          </a:prstGeom>
        </p:spPr>
        <p:txBody>
          <a:bodyPr/>
          <a:lstStyle/>
          <a:p>
            <a:r>
              <a:t>Images</a:t>
            </a:r>
          </a:p>
        </p:txBody>
      </p:sp>
      <p:sp>
        <p:nvSpPr>
          <p:cNvPr id="212" name="Trident: https://www.interiordesign.net/projects/10093-experiencing-memory-designers-reflect-on-the-911-m/…"/>
          <p:cNvSpPr txBox="1">
            <a:spLocks noGrp="1"/>
          </p:cNvSpPr>
          <p:nvPr>
            <p:ph type="body" idx="1"/>
          </p:nvPr>
        </p:nvSpPr>
        <p:spPr>
          <a:xfrm>
            <a:off x="609600" y="2628900"/>
            <a:ext cx="11988800" cy="6096000"/>
          </a:xfrm>
          <a:prstGeom prst="rect">
            <a:avLst/>
          </a:prstGeom>
        </p:spPr>
        <p:txBody>
          <a:bodyPr/>
          <a:lstStyle/>
          <a:p>
            <a:pPr marL="277240" indent="-277240" defTabSz="344677">
              <a:spcBef>
                <a:spcPts val="1400"/>
              </a:spcBef>
              <a:defRPr sz="2124"/>
            </a:pPr>
            <a:r>
              <a:t>Trident: </a:t>
            </a:r>
            <a:r>
              <a:rPr u="sng">
                <a:hlinkClick r:id="rId2"/>
              </a:rPr>
              <a:t>https://www.interiordesign.net/projects/10093-experiencing-memory-designers-reflect-on-the-911-m/</a:t>
            </a:r>
          </a:p>
          <a:p>
            <a:pPr marL="277240" indent="-277240" defTabSz="344677">
              <a:spcBef>
                <a:spcPts val="1400"/>
              </a:spcBef>
              <a:defRPr sz="2124"/>
            </a:pPr>
            <a:r>
              <a:t>Angel of 9/11: </a:t>
            </a:r>
            <a:r>
              <a:rPr u="sng">
                <a:hlinkClick r:id="rId3"/>
              </a:rPr>
              <a:t>https://www.nbcnews.com/sciencemain/angel-9-11-steel-visage-tricks-eye-touches-heart-2D11674288</a:t>
            </a:r>
          </a:p>
          <a:p>
            <a:pPr marL="277240" indent="-277240" defTabSz="344677">
              <a:spcBef>
                <a:spcPts val="1400"/>
              </a:spcBef>
              <a:defRPr sz="2124"/>
            </a:pPr>
            <a:r>
              <a:t>9/11 museum arial shot &amp; impact steel : </a:t>
            </a:r>
            <a:r>
              <a:rPr u="sng">
                <a:hlinkClick r:id="rId4"/>
              </a:rPr>
              <a:t>https://inhabitat.com/nyc/911-memorial-museums-design-honors-the-history-and-recovery-of-ground-zero/911-museum-rendering-aerial-snohetta</a:t>
            </a:r>
          </a:p>
          <a:p>
            <a:pPr marL="277240" indent="-277240" defTabSz="344677">
              <a:spcBef>
                <a:spcPts val="1400"/>
              </a:spcBef>
              <a:defRPr sz="2124"/>
            </a:pPr>
            <a:r>
              <a:t>WTC before the bombing: </a:t>
            </a:r>
            <a:r>
              <a:rPr u="sng">
                <a:hlinkClick r:id="rId5"/>
              </a:rPr>
              <a:t>https://www.thoughtco.com/the-twin-towers-178538</a:t>
            </a:r>
          </a:p>
          <a:p>
            <a:pPr marL="277240" indent="-277240" defTabSz="344677">
              <a:spcBef>
                <a:spcPts val="1400"/>
              </a:spcBef>
              <a:defRPr sz="2124"/>
            </a:pPr>
            <a:r>
              <a:t>Footprint picture: </a:t>
            </a:r>
            <a:r>
              <a:rPr u="sng">
                <a:hlinkClick r:id="rId6"/>
              </a:rPr>
              <a:t>https://www.nycgo.com/museums-galleries/9-11-memorial-museum</a:t>
            </a:r>
          </a:p>
          <a:p>
            <a:pPr marL="277240" indent="-277240" defTabSz="344677">
              <a:spcBef>
                <a:spcPts val="1400"/>
              </a:spcBef>
              <a:defRPr sz="2124"/>
            </a:pPr>
            <a:r>
              <a:t>Beacon of light: Public Domain: World Trade Center Memorial by Denise Gould (DOD Photo 060911-F-9471G-006)</a:t>
            </a:r>
          </a:p>
          <a:p>
            <a:pPr marL="277240" indent="-277240" defTabSz="344677">
              <a:spcBef>
                <a:spcPts val="1400"/>
              </a:spcBef>
              <a:defRPr sz="2124"/>
            </a:pPr>
            <a:r>
              <a:t>WTC names at night: </a:t>
            </a:r>
            <a:r>
              <a:rPr u="sng">
                <a:hlinkClick r:id="rId7"/>
              </a:rPr>
              <a:t>http://chqdaily.com/2018/08/allison-blais-multimedia-presentation-to-focus-on-9-11-memorial-museum/</a:t>
            </a:r>
          </a:p>
          <a:p>
            <a:pPr marL="277240" indent="-277240" defTabSz="344677">
              <a:spcBef>
                <a:spcPts val="1400"/>
              </a:spcBef>
              <a:defRPr sz="2124"/>
            </a:pPr>
            <a:r>
              <a:t>Trident standing from Young article </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3634</Words>
  <Application>Microsoft Macintosh PowerPoint</Application>
  <PresentationFormat>Custom</PresentationFormat>
  <Paragraphs>152</Paragraphs>
  <Slides>30</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Baskerville</vt:lpstr>
      <vt:lpstr>Bodoni SvtyTwo ITC TT-Book</vt:lpstr>
      <vt:lpstr>Calibri</vt:lpstr>
      <vt:lpstr>Helvetica</vt:lpstr>
      <vt:lpstr>Helvetica Neue</vt:lpstr>
      <vt:lpstr>Palatino</vt:lpstr>
      <vt:lpstr>Zapf Dingbats</vt:lpstr>
      <vt:lpstr>New_Template4</vt:lpstr>
      <vt:lpstr>What’s the use?  Reconstructing cultural property after war </vt:lpstr>
      <vt:lpstr>Outline of talk</vt:lpstr>
      <vt:lpstr>Outline of talk</vt:lpstr>
      <vt:lpstr>PowerPoint Presentation</vt:lpstr>
      <vt:lpstr>PowerPoint Presentation</vt:lpstr>
      <vt:lpstr>PowerPoint Presentation</vt:lpstr>
      <vt:lpstr>PowerPoint Presentation</vt:lpstr>
      <vt:lpstr>PowerPoint Presentation</vt:lpstr>
      <vt:lpstr>Outline of talk</vt:lpstr>
      <vt:lpstr>PowerPoint Presentation</vt:lpstr>
      <vt:lpstr>Memorial Elements</vt:lpstr>
      <vt:lpstr>Quotes about 9/11 memorial</vt:lpstr>
      <vt:lpstr>Quotes about 9/11 memorial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 of talk</vt:lpstr>
      <vt:lpstr>Outline of talk</vt:lpstr>
      <vt:lpstr>Outline of talk</vt:lpstr>
      <vt:lpstr>PowerPoint Presentation</vt:lpstr>
      <vt:lpstr>Outline of talk</vt:lpstr>
      <vt:lpstr>PowerPoint Presentation</vt:lpstr>
      <vt:lpstr>PowerPoint Presentation</vt:lpstr>
      <vt:lpstr>PowerPoint Presentation</vt:lpstr>
      <vt:lpstr>What’s the use?  Reconstructing cultural property after war </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the use?  Reconstructing cultural property after war </dc:title>
  <cp:lastModifiedBy>Elizabeth Scarbrough</cp:lastModifiedBy>
  <cp:revision>2</cp:revision>
  <dcterms:modified xsi:type="dcterms:W3CDTF">2019-07-11T01:33:26Z</dcterms:modified>
</cp:coreProperties>
</file>