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1pPr>
    <a:lvl2pPr marL="0" marR="0" indent="457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2pPr>
    <a:lvl3pPr marL="0" marR="0" indent="914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3pPr>
    <a:lvl4pPr marL="0" marR="0" indent="1371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4pPr>
    <a:lvl5pPr marL="0" marR="0" indent="18288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5pPr>
    <a:lvl6pPr marL="0" marR="0" indent="22860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6pPr>
    <a:lvl7pPr marL="0" marR="0" indent="2743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7pPr>
    <a:lvl8pPr marL="0" marR="0" indent="3200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8pPr>
    <a:lvl9pPr marL="0" marR="0" indent="3657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EFA07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254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254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3712597"/>
              <a:satOff val="-23099"/>
              <a:lumOff val="5802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9BCEF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2871FF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D1F6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E7FE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wholeTbl>
    <a:band2H>
      <a:tcTxStyle/>
      <a:tcStyle>
        <a:tcBdr/>
        <a:fill>
          <a:solidFill>
            <a:srgbClr val="EAEAEA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014407370_Retouch_4050x2379.jpg"/>
          <p:cNvSpPr>
            <a:spLocks noGrp="1"/>
          </p:cNvSpPr>
          <p:nvPr>
            <p:ph type="pic" idx="21"/>
          </p:nvPr>
        </p:nvSpPr>
        <p:spPr>
          <a:xfrm>
            <a:off x="-685800" y="-6146800"/>
            <a:ext cx="34201100" cy="200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4384675"/>
            <a:ext cx="21869400" cy="4699000"/>
          </a:xfrm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9268776"/>
            <a:ext cx="21869400" cy="1422714"/>
          </a:xfrm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518839134_3132x2088.jpg"/>
          <p:cNvSpPr>
            <a:spLocks noGrp="1"/>
          </p:cNvSpPr>
          <p:nvPr>
            <p:ph type="pic" idx="21"/>
          </p:nvPr>
        </p:nvSpPr>
        <p:spPr>
          <a:xfrm>
            <a:off x="8922063" y="-1"/>
            <a:ext cx="20573998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3743016"/>
            <a:ext cx="11442700" cy="5334001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9271000"/>
            <a:ext cx="11442700" cy="3175000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z="2000" spc="-5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41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</p:txBody>
      </p:sp>
      <p:sp>
        <p:nvSpPr>
          <p:cNvPr id="4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4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4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6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Slide Title</a:t>
            </a:r>
          </a:p>
        </p:txBody>
      </p:sp>
      <p:sp>
        <p:nvSpPr>
          <p:cNvPr id="45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sz="4000" cap="none" spc="0"/>
            </a:lvl1pPr>
            <a:lvl2pPr defTabSz="584200">
              <a:spcBef>
                <a:spcPts val="3300"/>
              </a:spcBef>
              <a:defRPr sz="4000" cap="none" spc="0"/>
            </a:lvl2pPr>
            <a:lvl3pPr defTabSz="584200">
              <a:spcBef>
                <a:spcPts val="3300"/>
              </a:spcBef>
              <a:defRPr sz="4000" cap="none" spc="0"/>
            </a:lvl3pPr>
            <a:lvl4pPr defTabSz="584200">
              <a:spcBef>
                <a:spcPts val="3300"/>
              </a:spcBef>
              <a:defRPr sz="4000" cap="none" spc="0"/>
            </a:lvl4pPr>
            <a:lvl5pPr defTabSz="584200">
              <a:spcBef>
                <a:spcPts val="3300"/>
              </a:spcBef>
              <a:defRPr sz="4000" cap="none" spc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93706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z="2000" spc="-5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95400" y="5270500"/>
            <a:ext cx="21869400" cy="7135317"/>
          </a:xfrm>
          <a:prstGeom prst="rect">
            <a:avLst/>
          </a:prstGeom>
        </p:spPr>
        <p:txBody>
          <a:bodyPr numCol="2" spcCol="1093469"/>
          <a:lstStyle>
            <a:lvl1pPr defTabSz="584200">
              <a:spcBef>
                <a:spcPts val="3300"/>
              </a:spcBef>
              <a:defRPr sz="4000" cap="none" spc="0"/>
            </a:lvl1pPr>
            <a:lvl2pPr defTabSz="584200">
              <a:spcBef>
                <a:spcPts val="3300"/>
              </a:spcBef>
              <a:defRPr sz="4000" cap="none" spc="0"/>
            </a:lvl2pPr>
            <a:lvl3pPr defTabSz="584200">
              <a:spcBef>
                <a:spcPts val="3300"/>
              </a:spcBef>
              <a:defRPr sz="4000" cap="none" spc="0"/>
            </a:lvl3pPr>
            <a:lvl4pPr defTabSz="584200">
              <a:spcBef>
                <a:spcPts val="3300"/>
              </a:spcBef>
              <a:defRPr sz="4000" cap="none" spc="0"/>
            </a:lvl4pPr>
            <a:lvl5pPr defTabSz="584200">
              <a:spcBef>
                <a:spcPts val="3300"/>
              </a:spcBef>
              <a:defRPr sz="4000" cap="none" spc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5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981594838_2460x1641.jpg"/>
          <p:cNvSpPr>
            <a:spLocks noGrp="1"/>
          </p:cNvSpPr>
          <p:nvPr>
            <p:ph type="pic" idx="21"/>
          </p:nvPr>
        </p:nvSpPr>
        <p:spPr>
          <a:xfrm>
            <a:off x="10236489" y="-1"/>
            <a:ext cx="2056146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sz="4000" cap="none" spc="0"/>
            </a:lvl1pPr>
            <a:lvl2pPr defTabSz="584200">
              <a:spcBef>
                <a:spcPts val="3300"/>
              </a:spcBef>
              <a:defRPr sz="4000" cap="none" spc="0"/>
            </a:lvl2pPr>
            <a:lvl3pPr defTabSz="584200">
              <a:spcBef>
                <a:spcPts val="3300"/>
              </a:spcBef>
              <a:defRPr sz="4000" cap="none" spc="0"/>
            </a:lvl3pPr>
            <a:lvl4pPr defTabSz="584200">
              <a:spcBef>
                <a:spcPts val="3300"/>
              </a:spcBef>
              <a:defRPr sz="4000" cap="none" spc="0"/>
            </a:lvl4pPr>
            <a:lvl5pPr defTabSz="584200">
              <a:spcBef>
                <a:spcPts val="3300"/>
              </a:spcBef>
              <a:defRPr sz="4000" cap="none" spc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67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z="2000" spc="-5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6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Slide Title</a:t>
            </a:r>
          </a:p>
        </p:txBody>
      </p:sp>
      <p:sp>
        <p:nvSpPr>
          <p:cNvPr id="69" name="Slide Sub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400" y="4092575"/>
            <a:ext cx="11442701" cy="678372"/>
          </a:xfrm>
          <a:prstGeom prst="rect">
            <a:avLst/>
          </a:prstGeom>
        </p:spPr>
        <p:txBody>
          <a:bodyPr/>
          <a:lstStyle>
            <a:lvl1pPr defTabSz="566674">
              <a:defRPr sz="3395" spc="-101"/>
            </a:lvl1pPr>
          </a:lstStyle>
          <a:p>
            <a:r>
              <a:t>Slide Subtitle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5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Section Title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z="2000" spc="-5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86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r>
              <a:t>Slide Subtitle </a:t>
            </a:r>
          </a:p>
        </p:txBody>
      </p:sp>
      <p:sp>
        <p:nvSpPr>
          <p:cNvPr id="8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8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8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Slide Title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z="2000" spc="-59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98" name="Agenda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r>
              <a:t>Agenda Subtitle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53">
                <a:latin typeface="+mn-lt"/>
                <a:ea typeface="+mn-ea"/>
                <a:cs typeface="+mn-cs"/>
                <a:sym typeface="Graphik"/>
              </a:defRPr>
            </a:lvl1pPr>
            <a:lvl2pPr defTabSz="825500">
              <a:spcBef>
                <a:spcPts val="3200"/>
              </a:spcBef>
              <a:defRPr sz="5400" b="1" u="sng" cap="none" spc="-53">
                <a:latin typeface="+mn-lt"/>
                <a:ea typeface="+mn-ea"/>
                <a:cs typeface="+mn-cs"/>
                <a:sym typeface="Graphik"/>
              </a:defRPr>
            </a:lvl2pPr>
            <a:lvl3pPr defTabSz="825500">
              <a:spcBef>
                <a:spcPts val="3200"/>
              </a:spcBef>
              <a:defRPr sz="5400" b="1" u="sng" cap="none" spc="-53">
                <a:latin typeface="+mn-lt"/>
                <a:ea typeface="+mn-ea"/>
                <a:cs typeface="+mn-cs"/>
                <a:sym typeface="Graphik"/>
              </a:defRPr>
            </a:lvl3pPr>
            <a:lvl4pPr defTabSz="825500">
              <a:spcBef>
                <a:spcPts val="3200"/>
              </a:spcBef>
              <a:defRPr sz="5400" b="1" u="sng" cap="none" spc="-53">
                <a:latin typeface="+mn-lt"/>
                <a:ea typeface="+mn-ea"/>
                <a:cs typeface="+mn-cs"/>
                <a:sym typeface="Graphik"/>
              </a:defRPr>
            </a:lvl4pPr>
            <a:lvl5pPr defTabSz="825500">
              <a:spcBef>
                <a:spcPts val="3200"/>
              </a:spcBef>
              <a:defRPr sz="5400" b="1" u="sng" cap="none" spc="-53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02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7" y="4927600"/>
            <a:ext cx="21863646" cy="3853767"/>
          </a:xfrm>
          <a:prstGeom prst="rect">
            <a:avLst/>
          </a:prstGeom>
        </p:spPr>
        <p:txBody>
          <a:bodyPr anchor="ctr"/>
          <a:lstStyle>
            <a:lvl1pPr algn="ctr" defTabSz="1160859">
              <a:defRPr sz="10200" b="1" spc="-408">
                <a:latin typeface="+mn-lt"/>
                <a:ea typeface="+mn-ea"/>
                <a:cs typeface="+mn-cs"/>
                <a:sym typeface="Graphik"/>
              </a:defRPr>
            </a:lvl1pPr>
            <a:lvl2pPr algn="ctr" defTabSz="1160859">
              <a:defRPr sz="10200" b="1" spc="-408">
                <a:latin typeface="+mn-lt"/>
                <a:ea typeface="+mn-ea"/>
                <a:cs typeface="+mn-cs"/>
                <a:sym typeface="Graphik"/>
              </a:defRPr>
            </a:lvl2pPr>
            <a:lvl3pPr algn="ctr" defTabSz="1160859">
              <a:defRPr sz="10200" b="1" spc="-408">
                <a:latin typeface="+mn-lt"/>
                <a:ea typeface="+mn-ea"/>
                <a:cs typeface="+mn-cs"/>
                <a:sym typeface="Graphik"/>
              </a:defRPr>
            </a:lvl3pPr>
            <a:lvl4pPr algn="ctr" defTabSz="1160859">
              <a:defRPr sz="10200" b="1" spc="-408">
                <a:latin typeface="+mn-lt"/>
                <a:ea typeface="+mn-ea"/>
                <a:cs typeface="+mn-cs"/>
                <a:sym typeface="Graphik"/>
              </a:defRPr>
            </a:lvl4pPr>
            <a:lvl5pPr algn="ctr" defTabSz="1160859">
              <a:defRPr sz="10200" b="1" spc="-408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8117284"/>
            <a:ext cx="21869400" cy="592456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40" spc="-88"/>
            </a:lvl1pPr>
          </a:lstStyle>
          <a:p>
            <a:r>
              <a:t>Fact information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3587043"/>
            <a:ext cx="21869400" cy="4730168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70000"/>
              </a:lnSpc>
              <a:defRPr sz="22400" b="1" spc="-448">
                <a:latin typeface="+mn-lt"/>
                <a:ea typeface="+mn-ea"/>
                <a:cs typeface="+mn-cs"/>
                <a:sym typeface="Graphik"/>
              </a:defRPr>
            </a:lvl1pPr>
            <a:lvl2pPr algn="ctr" defTabSz="825500">
              <a:lnSpc>
                <a:spcPct val="70000"/>
              </a:lnSpc>
              <a:defRPr sz="22400" b="1" spc="-448">
                <a:latin typeface="+mn-lt"/>
                <a:ea typeface="+mn-ea"/>
                <a:cs typeface="+mn-cs"/>
                <a:sym typeface="Graphik"/>
              </a:defRPr>
            </a:lvl2pPr>
            <a:lvl3pPr algn="ctr" defTabSz="825500">
              <a:lnSpc>
                <a:spcPct val="70000"/>
              </a:lnSpc>
              <a:defRPr sz="22400" b="1" spc="-448">
                <a:latin typeface="+mn-lt"/>
                <a:ea typeface="+mn-ea"/>
                <a:cs typeface="+mn-cs"/>
                <a:sym typeface="Graphik"/>
              </a:defRPr>
            </a:lvl3pPr>
            <a:lvl4pPr algn="ctr" defTabSz="825500">
              <a:lnSpc>
                <a:spcPct val="70000"/>
              </a:lnSpc>
              <a:defRPr sz="22400" b="1" spc="-448">
                <a:latin typeface="+mn-lt"/>
                <a:ea typeface="+mn-ea"/>
                <a:cs typeface="+mn-cs"/>
                <a:sym typeface="Graphik"/>
              </a:defRPr>
            </a:lvl4pPr>
            <a:lvl5pPr algn="ctr" defTabSz="825500">
              <a:lnSpc>
                <a:spcPct val="70000"/>
              </a:lnSpc>
              <a:defRPr sz="22400" b="1" spc="-448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2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52674" y="10353079"/>
            <a:ext cx="20691414" cy="567945"/>
          </a:xfrm>
          <a:prstGeom prst="rect">
            <a:avLst/>
          </a:prstGeom>
        </p:spPr>
        <p:txBody>
          <a:bodyPr/>
          <a:lstStyle>
            <a:lvl1pPr defTabSz="584200">
              <a:defRPr sz="2800" spc="-84"/>
            </a:lvl1pPr>
          </a:lstStyle>
          <a:p>
            <a:r>
              <a:t>Attribution </a:t>
            </a:r>
          </a:p>
        </p:txBody>
      </p:sp>
      <p:sp>
        <p:nvSpPr>
          <p:cNvPr id="13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3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</p:txBody>
      </p:sp>
      <p:sp>
        <p:nvSpPr>
          <p:cNvPr id="13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439912" y="4332885"/>
            <a:ext cx="21504176" cy="5497468"/>
          </a:xfrm>
          <a:prstGeom prst="rect">
            <a:avLst/>
          </a:prstGeom>
        </p:spPr>
        <p:txBody>
          <a:bodyPr anchor="b"/>
          <a:lstStyle>
            <a:lvl1pPr marL="714375" indent="-714375" defTabSz="1160859">
              <a:lnSpc>
                <a:spcPct val="70000"/>
              </a:lnSpc>
              <a:defRPr sz="13300" b="1" i="1" spc="-532">
                <a:latin typeface="+mn-lt"/>
                <a:ea typeface="+mn-ea"/>
                <a:cs typeface="+mn-cs"/>
                <a:sym typeface="Graphik"/>
              </a:defRPr>
            </a:lvl1pPr>
            <a:lvl2pPr marL="714375" indent="-257175" defTabSz="1160859">
              <a:lnSpc>
                <a:spcPct val="70000"/>
              </a:lnSpc>
              <a:defRPr sz="13300" b="1" i="1" spc="-532">
                <a:latin typeface="+mn-lt"/>
                <a:ea typeface="+mn-ea"/>
                <a:cs typeface="+mn-cs"/>
                <a:sym typeface="Graphik"/>
              </a:defRPr>
            </a:lvl2pPr>
            <a:lvl3pPr marL="714375" indent="200025" defTabSz="1160859">
              <a:lnSpc>
                <a:spcPct val="70000"/>
              </a:lnSpc>
              <a:defRPr sz="13300" b="1" i="1" spc="-532">
                <a:latin typeface="+mn-lt"/>
                <a:ea typeface="+mn-ea"/>
                <a:cs typeface="+mn-cs"/>
                <a:sym typeface="Graphik"/>
              </a:defRPr>
            </a:lvl3pPr>
            <a:lvl4pPr marL="714375" indent="657225" defTabSz="1160859">
              <a:lnSpc>
                <a:spcPct val="70000"/>
              </a:lnSpc>
              <a:defRPr sz="13300" b="1" i="1" spc="-532">
                <a:latin typeface="+mn-lt"/>
                <a:ea typeface="+mn-ea"/>
                <a:cs typeface="+mn-cs"/>
                <a:sym typeface="Graphik"/>
              </a:defRPr>
            </a:lvl4pPr>
            <a:lvl5pPr marL="714375" indent="1114425" defTabSz="1160859">
              <a:lnSpc>
                <a:spcPct val="70000"/>
              </a:lnSpc>
              <a:defRPr sz="13300" b="1" i="1" spc="-532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518839134_3132x2088.jpg"/>
          <p:cNvSpPr>
            <a:spLocks noGrp="1"/>
          </p:cNvSpPr>
          <p:nvPr>
            <p:ph type="pic" idx="21"/>
          </p:nvPr>
        </p:nvSpPr>
        <p:spPr>
          <a:xfrm>
            <a:off x="4076700" y="-3937000"/>
            <a:ext cx="26492200" cy="17661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1" name="766363123_1851x1194.jpg"/>
          <p:cNvSpPr>
            <a:spLocks noGrp="1"/>
          </p:cNvSpPr>
          <p:nvPr>
            <p:ph type="pic" sz="half" idx="22"/>
          </p:nvPr>
        </p:nvSpPr>
        <p:spPr>
          <a:xfrm>
            <a:off x="-1" y="-525805"/>
            <a:ext cx="12065001" cy="77826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2" name="981594838_2460x1641.jpg"/>
          <p:cNvSpPr>
            <a:spLocks noGrp="1"/>
          </p:cNvSpPr>
          <p:nvPr>
            <p:ph type="pic" sz="half" idx="23"/>
          </p:nvPr>
        </p:nvSpPr>
        <p:spPr>
          <a:xfrm>
            <a:off x="-1" y="6384784"/>
            <a:ext cx="12065001" cy="80482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463013163_3048x2031.jpg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1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1" cy="1402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4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-SemiboldItalic"/>
          <a:ea typeface="Graphik-SemiboldItalic"/>
          <a:cs typeface="Graphik-SemiboldItalic"/>
          <a:sym typeface="Graphik Semibold"/>
        </a:defRPr>
      </a:lvl9pPr>
    </p:bodyStyle>
    <p:otherStyle>
      <a:lvl1pPr marL="0" marR="0" indent="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scarbro@fiu.edu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hueOff val="-454429"/>
                <a:lumOff val="-36805"/>
              </a:schemeClr>
            </a:gs>
            <a:gs pos="100000">
              <a:srgbClr val="80494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mments…"/>
          <p:cNvSpPr txBox="1">
            <a:spLocks noGrp="1"/>
          </p:cNvSpPr>
          <p:nvPr>
            <p:ph type="ctrTitle"/>
          </p:nvPr>
        </p:nvSpPr>
        <p:spPr>
          <a:xfrm>
            <a:off x="873458" y="5535726"/>
            <a:ext cx="13238411" cy="3735866"/>
          </a:xfrm>
          <a:prstGeom prst="rect">
            <a:avLst/>
          </a:prstGeom>
        </p:spPr>
        <p:txBody>
          <a:bodyPr/>
          <a:lstStyle/>
          <a:p>
            <a:pPr defTabSz="777775">
              <a:defRPr sz="8911" spc="-445"/>
            </a:pPr>
            <a:r>
              <a:rPr dirty="0"/>
              <a:t>Comments </a:t>
            </a:r>
          </a:p>
          <a:p>
            <a:pPr defTabSz="777775">
              <a:defRPr sz="8911" spc="-445"/>
            </a:pPr>
            <a:r>
              <a:rPr dirty="0"/>
              <a:t>“Aestheticizing Rape” </a:t>
            </a:r>
          </a:p>
        </p:txBody>
      </p:sp>
      <p:sp>
        <p:nvSpPr>
          <p:cNvPr id="168" name="Elizabeth Scarbrough…"/>
          <p:cNvSpPr txBox="1">
            <a:spLocks noGrp="1"/>
          </p:cNvSpPr>
          <p:nvPr>
            <p:ph type="subTitle" sz="half" idx="1"/>
          </p:nvPr>
        </p:nvSpPr>
        <p:spPr>
          <a:xfrm>
            <a:off x="5778683" y="9440085"/>
            <a:ext cx="22504698" cy="4066211"/>
          </a:xfrm>
          <a:prstGeom prst="rect">
            <a:avLst/>
          </a:prstGeom>
        </p:spPr>
        <p:txBody>
          <a:bodyPr/>
          <a:lstStyle/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r>
              <a:rPr dirty="0"/>
              <a:t>Elizabeth Scarbrough</a:t>
            </a:r>
          </a:p>
          <a:p>
            <a:pPr defTabSz="464343">
              <a:lnSpc>
                <a:spcPct val="80000"/>
              </a:lnSpc>
              <a:defRPr sz="3240" b="1" spc="-162">
                <a:latin typeface="+mn-lt"/>
                <a:ea typeface="+mn-ea"/>
                <a:cs typeface="+mn-cs"/>
                <a:sym typeface="Graphik"/>
              </a:defRPr>
            </a:pPr>
            <a:r>
              <a:rPr dirty="0"/>
              <a:t>Florida International University</a:t>
            </a:r>
          </a:p>
          <a:p>
            <a:pPr defTabSz="464343">
              <a:lnSpc>
                <a:spcPct val="80000"/>
              </a:lnSpc>
              <a:defRPr sz="3240" b="1" spc="-162">
                <a:latin typeface="+mn-lt"/>
                <a:ea typeface="+mn-ea"/>
                <a:cs typeface="+mn-cs"/>
                <a:sym typeface="Graphik"/>
              </a:defRPr>
            </a:pPr>
            <a:r>
              <a:rPr dirty="0" err="1"/>
              <a:t>escarbro@fiu.edu</a:t>
            </a: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endParaRPr dirty="0"/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r>
              <a:rPr dirty="0"/>
              <a:t>F</a:t>
            </a:r>
          </a:p>
          <a:p>
            <a:pPr defTabSz="464343">
              <a:lnSpc>
                <a:spcPct val="80000"/>
              </a:lnSpc>
              <a:defRPr sz="5320" b="1" spc="-266">
                <a:latin typeface="+mn-lt"/>
                <a:ea typeface="+mn-ea"/>
                <a:cs typeface="+mn-cs"/>
                <a:sym typeface="Graphik"/>
              </a:defRPr>
            </a:pPr>
            <a:r>
              <a:rPr dirty="0"/>
              <a:t>Florida International University</a:t>
            </a:r>
          </a:p>
        </p:txBody>
      </p:sp>
      <p:pic>
        <p:nvPicPr>
          <p:cNvPr id="169" name="Aestheticizing_Rape_-_ASA_submission.tiff" descr="Aestheticizing_Rape_-_ASA_submission.tiff"/>
          <p:cNvPicPr>
            <a:picLocks noChangeAspect="1"/>
          </p:cNvPicPr>
          <p:nvPr/>
        </p:nvPicPr>
        <p:blipFill>
          <a:blip r:embed="rId2">
            <a:alphaModFix amt="69384"/>
          </a:blip>
          <a:stretch>
            <a:fillRect/>
          </a:stretch>
        </p:blipFill>
        <p:spPr>
          <a:xfrm>
            <a:off x="14493621" y="780694"/>
            <a:ext cx="9144001" cy="12509501"/>
          </a:xfrm>
          <a:prstGeom prst="rect">
            <a:avLst/>
          </a:prstGeom>
          <a:ln w="12700">
            <a:miter lim="400000"/>
          </a:ln>
          <a:effectLst>
            <a:outerShdw blurRad="774700" dist="25400" dir="5400000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Aestheticizing_Rape_-_ASA_submission.tiff" descr="Aestheticizing_Rape_-_ASA_submission.tiff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19592"/>
          </a:blip>
          <a:srcRect t="8456" b="50426"/>
          <a:stretch>
            <a:fillRect/>
          </a:stretch>
        </p:blipFill>
        <p:spPr>
          <a:xfrm>
            <a:off x="0" y="1"/>
            <a:ext cx="24384000" cy="13716001"/>
          </a:xfrm>
          <a:prstGeom prst="rect">
            <a:avLst/>
          </a:prstGeom>
        </p:spPr>
      </p:pic>
      <p:sp>
        <p:nvSpPr>
          <p:cNvPr id="172" name="“The aesthetics of rape is a broad category that includes aesthetic attitudes, tastes, aesthetic values, and aestheticizing representations that take rape as their object.”"/>
          <p:cNvSpPr txBox="1"/>
          <p:nvPr/>
        </p:nvSpPr>
        <p:spPr>
          <a:xfrm>
            <a:off x="319034" y="6759525"/>
            <a:ext cx="11891732" cy="6653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714375" indent="-714375" algn="l" defTabSz="1160859">
              <a:lnSpc>
                <a:spcPct val="70000"/>
              </a:lnSpc>
              <a:spcBef>
                <a:spcPts val="0"/>
              </a:spcBef>
              <a:tabLst/>
              <a:defRPr sz="6000" b="1" i="1" cap="all" spc="-239">
                <a:solidFill>
                  <a:srgbClr val="941100"/>
                </a:solidFill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r>
              <a:t>“The aesthetics of rape is a broad category that includes aesthetic attitudes, tastes, aesthetic values, and aestheticizing representations that take rape as their object.”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Aestheticizing_Rape_-_ASA_submission.tiff" descr="Aestheticizing_Rape_-_ASA_submission.tiff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41507"/>
          </a:blip>
          <a:srcRect t="8456" b="50426"/>
          <a:stretch>
            <a:fillRect/>
          </a:stretch>
        </p:blipFill>
        <p:spPr>
          <a:xfrm>
            <a:off x="0" y="1"/>
            <a:ext cx="24384000" cy="13716001"/>
          </a:xfrm>
          <a:prstGeom prst="rect">
            <a:avLst/>
          </a:prstGeom>
        </p:spPr>
      </p:pic>
      <p:sp>
        <p:nvSpPr>
          <p:cNvPr id="175" name="Tarquin’s red attire…"/>
          <p:cNvSpPr txBox="1"/>
          <p:nvPr/>
        </p:nvSpPr>
        <p:spPr>
          <a:xfrm>
            <a:off x="14098772" y="9883330"/>
            <a:ext cx="10285227" cy="2811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1360169" lvl="1" indent="-712469" algn="l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00000"/>
              <a:buChar char="•"/>
              <a:tabLst/>
              <a:defRPr sz="4400" spc="0">
                <a:solidFill>
                  <a:srgbClr val="94110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/>
              <a:t>Tarquin’s red attire</a:t>
            </a:r>
            <a:endParaRPr dirty="0">
              <a:latin typeface="Helvetica"/>
              <a:ea typeface="Helvetica"/>
              <a:cs typeface="Helvetica"/>
              <a:sym typeface="Helvetica"/>
            </a:endParaRPr>
          </a:p>
          <a:p>
            <a:pPr marL="1360169" lvl="1" indent="-712469" algn="l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00000"/>
              <a:buChar char="•"/>
              <a:tabLst/>
              <a:defRPr sz="4400" spc="0">
                <a:solidFill>
                  <a:srgbClr val="94110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/>
              <a:t>Lucretia’s sexualized, titillating pose</a:t>
            </a:r>
            <a:endParaRPr dirty="0">
              <a:latin typeface="Helvetica"/>
              <a:ea typeface="Helvetica"/>
              <a:cs typeface="Helvetica"/>
              <a:sym typeface="Helvetica"/>
            </a:endParaRPr>
          </a:p>
          <a:p>
            <a:pPr marL="1360169" lvl="1" indent="-712469" algn="l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00000"/>
              <a:buChar char="•"/>
              <a:tabLst/>
              <a:defRPr sz="4400" spc="0">
                <a:solidFill>
                  <a:srgbClr val="94110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/>
              <a:t>The eroticization of Lucretia’s flesh</a:t>
            </a:r>
            <a:endParaRPr dirty="0">
              <a:latin typeface="Helvetica"/>
              <a:ea typeface="Helvetica"/>
              <a:cs typeface="Helvetica"/>
              <a:sym typeface="Helvetica"/>
            </a:endParaRPr>
          </a:p>
          <a:p>
            <a:pPr marL="1360169" lvl="1" indent="-712469" algn="l"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00000"/>
              <a:buChar char="•"/>
              <a:tabLst/>
              <a:defRPr sz="4400" spc="0">
                <a:solidFill>
                  <a:srgbClr val="94110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/>
              <a:t>Lucretia’s resemblance to Venus</a:t>
            </a:r>
            <a:endParaRPr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Aestheticizing_Rape_-_ASA_submission.tiff" descr="Aestheticizing_Rape_-_ASA_submission.tiff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19592"/>
          </a:blip>
          <a:srcRect t="8456" b="50426"/>
          <a:stretch>
            <a:fillRect/>
          </a:stretch>
        </p:blipFill>
        <p:spPr>
          <a:xfrm>
            <a:off x="0" y="1"/>
            <a:ext cx="24384000" cy="137160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FIGARO_2024-10-17-162635_yzlk.jpg" descr="FIGARO_2024-10-17-162635_yzlk.jp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335" b="335"/>
          <a:stretch>
            <a:fillRect/>
          </a:stretch>
        </p:blipFill>
        <p:spPr>
          <a:xfrm>
            <a:off x="-1" y="0"/>
            <a:ext cx="12065001" cy="6731000"/>
          </a:xfrm>
          <a:prstGeom prst="rect">
            <a:avLst/>
          </a:prstGeom>
        </p:spPr>
      </p:pic>
      <p:pic>
        <p:nvPicPr>
          <p:cNvPr id="180" name="Seattle Opera - Tosca.jpg" descr="Seattle Opera - Tosca.jpg"/>
          <p:cNvPicPr>
            <a:picLocks noGrp="1" noChangeAspect="1"/>
          </p:cNvPicPr>
          <p:nvPr>
            <p:ph type="pic" idx="23"/>
          </p:nvPr>
        </p:nvPicPr>
        <p:blipFill>
          <a:blip r:embed="rId3"/>
          <a:srcRect l="5896"/>
          <a:stretch>
            <a:fillRect/>
          </a:stretch>
        </p:blipFill>
        <p:spPr>
          <a:xfrm>
            <a:off x="-1" y="6982221"/>
            <a:ext cx="12065001" cy="6731001"/>
          </a:xfrm>
          <a:prstGeom prst="rect">
            <a:avLst/>
          </a:prstGeom>
        </p:spPr>
      </p:pic>
      <p:sp>
        <p:nvSpPr>
          <p:cNvPr id="181" name="Tosca"/>
          <p:cNvSpPr txBox="1"/>
          <p:nvPr/>
        </p:nvSpPr>
        <p:spPr>
          <a:xfrm>
            <a:off x="8539073" y="7706806"/>
            <a:ext cx="1546226" cy="946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i="1" spc="-50">
                <a:solidFill>
                  <a:srgbClr val="FFFFFF"/>
                </a:solidFill>
              </a:defRPr>
            </a:lvl1pPr>
          </a:lstStyle>
          <a:p>
            <a:r>
              <a:t>Tosca</a:t>
            </a:r>
          </a:p>
        </p:txBody>
      </p:sp>
      <p:sp>
        <p:nvSpPr>
          <p:cNvPr id="182" name="Two examples from opera"/>
          <p:cNvSpPr txBox="1"/>
          <p:nvPr/>
        </p:nvSpPr>
        <p:spPr>
          <a:xfrm>
            <a:off x="13451666" y="4062087"/>
            <a:ext cx="9805010" cy="3845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70000"/>
              </a:lnSpc>
              <a:spcBef>
                <a:spcPts val="0"/>
              </a:spcBef>
              <a:tabLst/>
              <a:defRPr sz="22400" b="1" cap="all" spc="-448">
                <a:latin typeface="+mn-lt"/>
                <a:ea typeface="+mn-ea"/>
                <a:cs typeface="+mn-cs"/>
                <a:sym typeface="Graphik"/>
              </a:defRPr>
            </a:pPr>
            <a:r>
              <a:rPr sz="5000" spc="-100"/>
              <a:t>Two examples</a:t>
            </a:r>
            <a:r>
              <a:t> </a:t>
            </a:r>
            <a:r>
              <a:rPr sz="5000" spc="-100"/>
              <a:t>from opera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FIGARO_2024-10-17-162635_yzlk.jpg" descr="FIGARO_2024-10-17-162635_yzlk.jp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335" b="335"/>
          <a:stretch>
            <a:fillRect/>
          </a:stretch>
        </p:blipFill>
        <p:spPr>
          <a:xfrm>
            <a:off x="-1" y="0"/>
            <a:ext cx="12065001" cy="6731000"/>
          </a:xfrm>
          <a:prstGeom prst="rect">
            <a:avLst/>
          </a:prstGeom>
        </p:spPr>
      </p:pic>
      <p:pic>
        <p:nvPicPr>
          <p:cNvPr id="185" name="Seattle Opera - Tosca.jpg" descr="Seattle Opera - Tosca.jpg"/>
          <p:cNvPicPr>
            <a:picLocks noGrp="1" noChangeAspect="1"/>
          </p:cNvPicPr>
          <p:nvPr>
            <p:ph type="pic" idx="23"/>
          </p:nvPr>
        </p:nvPicPr>
        <p:blipFill>
          <a:blip r:embed="rId3"/>
          <a:srcRect l="5896"/>
          <a:stretch>
            <a:fillRect/>
          </a:stretch>
        </p:blipFill>
        <p:spPr>
          <a:xfrm>
            <a:off x="0" y="6982221"/>
            <a:ext cx="12065000" cy="6731001"/>
          </a:xfrm>
          <a:prstGeom prst="rect">
            <a:avLst/>
          </a:prstGeom>
        </p:spPr>
      </p:pic>
      <p:sp>
        <p:nvSpPr>
          <p:cNvPr id="186" name="Tosca"/>
          <p:cNvSpPr txBox="1"/>
          <p:nvPr/>
        </p:nvSpPr>
        <p:spPr>
          <a:xfrm>
            <a:off x="8539073" y="7706807"/>
            <a:ext cx="1546226" cy="946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i="1" spc="-50">
                <a:solidFill>
                  <a:srgbClr val="FFFFFF"/>
                </a:solidFill>
              </a:defRPr>
            </a:lvl1pPr>
          </a:lstStyle>
          <a:p>
            <a:r>
              <a:t>Tosca</a:t>
            </a:r>
          </a:p>
        </p:txBody>
      </p:sp>
      <p:sp>
        <p:nvSpPr>
          <p:cNvPr id="187" name="“I think a big problem with violence against women in opera is the empathy with the male perpetrators.”…"/>
          <p:cNvSpPr txBox="1"/>
          <p:nvPr/>
        </p:nvSpPr>
        <p:spPr>
          <a:xfrm>
            <a:off x="12629513" y="1971357"/>
            <a:ext cx="11449317" cy="3588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“I think a big problem with violence against women in opera is the empathy with the male perpetrators.”</a:t>
            </a:r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  <a:p>
            <a:pPr algn="r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Michelle Rofrano, </a:t>
            </a:r>
            <a:r>
              <a:rPr b="1" i="1">
                <a:latin typeface="+mn-lt"/>
                <a:ea typeface="+mn-ea"/>
                <a:cs typeface="+mn-cs"/>
                <a:sym typeface="Graphik"/>
              </a:rPr>
              <a:t>PROTESTRA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FIGARO_2024-10-17-162635_yzlk.jpg" descr="FIGARO_2024-10-17-162635_yzlk.jp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335" b="335"/>
          <a:stretch>
            <a:fillRect/>
          </a:stretch>
        </p:blipFill>
        <p:spPr>
          <a:xfrm>
            <a:off x="-1" y="0"/>
            <a:ext cx="12065001" cy="6731000"/>
          </a:xfrm>
          <a:prstGeom prst="rect">
            <a:avLst/>
          </a:prstGeom>
        </p:spPr>
      </p:pic>
      <p:pic>
        <p:nvPicPr>
          <p:cNvPr id="190" name="Seattle Opera - Tosca.jpg" descr="Seattle Opera - Tosca.jpg"/>
          <p:cNvPicPr>
            <a:picLocks noGrp="1" noChangeAspect="1"/>
          </p:cNvPicPr>
          <p:nvPr>
            <p:ph type="pic" idx="23"/>
          </p:nvPr>
        </p:nvPicPr>
        <p:blipFill>
          <a:blip r:embed="rId3"/>
          <a:srcRect l="5896"/>
          <a:stretch>
            <a:fillRect/>
          </a:stretch>
        </p:blipFill>
        <p:spPr>
          <a:xfrm>
            <a:off x="0" y="6982221"/>
            <a:ext cx="12065000" cy="6731001"/>
          </a:xfrm>
          <a:prstGeom prst="rect">
            <a:avLst/>
          </a:prstGeom>
        </p:spPr>
      </p:pic>
      <p:sp>
        <p:nvSpPr>
          <p:cNvPr id="191" name="Tosca"/>
          <p:cNvSpPr txBox="1"/>
          <p:nvPr/>
        </p:nvSpPr>
        <p:spPr>
          <a:xfrm>
            <a:off x="8539073" y="7706807"/>
            <a:ext cx="1546226" cy="946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i="1" spc="-50">
                <a:solidFill>
                  <a:srgbClr val="FFFFFF"/>
                </a:solidFill>
              </a:defRPr>
            </a:lvl1pPr>
          </a:lstStyle>
          <a:p>
            <a:r>
              <a:t>Tosca</a:t>
            </a:r>
          </a:p>
        </p:txBody>
      </p:sp>
      <p:sp>
        <p:nvSpPr>
          <p:cNvPr id="192" name="“I think a big problem with violence against women in opera is the empathy with the male perpetrators.”…"/>
          <p:cNvSpPr txBox="1"/>
          <p:nvPr/>
        </p:nvSpPr>
        <p:spPr>
          <a:xfrm>
            <a:off x="12629513" y="1971357"/>
            <a:ext cx="11449317" cy="3588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“I think a big problem with violence against women in opera is the empathy with the male perpetrators.”</a:t>
            </a:r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  <a:p>
            <a:pPr algn="r" defTabSz="584200">
              <a:lnSpc>
                <a:spcPct val="100000"/>
              </a:lnSpc>
              <a:spcBef>
                <a:spcPts val="0"/>
              </a:spcBef>
              <a:tabLst/>
              <a:defRPr sz="4200" cap="all" spc="-126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Michelle Rofrano, </a:t>
            </a:r>
            <a:r>
              <a:rPr b="1" i="1">
                <a:latin typeface="+mn-lt"/>
                <a:ea typeface="+mn-ea"/>
                <a:cs typeface="+mn-cs"/>
                <a:sym typeface="Graphik"/>
              </a:rPr>
              <a:t>PROTESTRA</a:t>
            </a:r>
          </a:p>
        </p:txBody>
      </p:sp>
      <p:sp>
        <p:nvSpPr>
          <p:cNvPr id="193" name="Kate Manne, himpathy"/>
          <p:cNvSpPr txBox="1"/>
          <p:nvPr/>
        </p:nvSpPr>
        <p:spPr>
          <a:xfrm>
            <a:off x="14298806" y="9843150"/>
            <a:ext cx="8110729" cy="1009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5400" cap="all" spc="-162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Kate Manne, </a:t>
            </a:r>
            <a:r>
              <a:rPr b="1" i="1">
                <a:solidFill>
                  <a:srgbClr val="62101E"/>
                </a:solidFill>
                <a:latin typeface="+mn-lt"/>
                <a:ea typeface="+mn-ea"/>
                <a:cs typeface="+mn-cs"/>
                <a:sym typeface="Graphik"/>
              </a:rPr>
              <a:t>himpathy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abf6874b11754175656eebc8016774c8.jpg" descr="abf6874b11754175656eebc8016774c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476" y="-3278098"/>
            <a:ext cx="9347201" cy="934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The-Comedian-and-Silk-Spectre-I-watchmen-20191695-2000-1339.jpg" descr="The-Comedian-and-Silk-Spectre-I-watchmen-20191695-2000-13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883" y="2556726"/>
            <a:ext cx="15387767" cy="10302110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9E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age" descr="Image"/>
          <p:cNvPicPr>
            <a:picLocks noChangeAspect="1"/>
          </p:cNvPicPr>
          <p:nvPr/>
        </p:nvPicPr>
        <p:blipFill>
          <a:blip r:embed="rId2"/>
          <a:srcRect t="5623" r="785" b="5534"/>
          <a:stretch>
            <a:fillRect/>
          </a:stretch>
        </p:blipFill>
        <p:spPr>
          <a:xfrm>
            <a:off x="62553" y="2592495"/>
            <a:ext cx="19875044" cy="1112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comedian-and-silk-spectre.jpg.webp" descr="comedian-and-silk-spectre.jpg.web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124" y="187862"/>
            <a:ext cx="8832765" cy="58998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_92848800_tangoap2.jpg" descr="_92848800_tangoa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92" y="2677831"/>
            <a:ext cx="16121758" cy="9068489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Bernardo Bertolucci , Marlon Brando and  Maria Schneider"/>
          <p:cNvSpPr txBox="1"/>
          <p:nvPr/>
        </p:nvSpPr>
        <p:spPr>
          <a:xfrm>
            <a:off x="3655668" y="11989008"/>
            <a:ext cx="9566263" cy="643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spc="-33"/>
            </a:lvl1pPr>
          </a:lstStyle>
          <a:p>
            <a:r>
              <a:t>Bernardo Bertolucci , Marlon Brando and  Maria Schneider</a:t>
            </a:r>
          </a:p>
        </p:txBody>
      </p:sp>
      <p:pic>
        <p:nvPicPr>
          <p:cNvPr id="203" name="41Keyod3dRL._AC_UF894,1000_QL80_.jpg" descr="41Keyod3dRL._AC_UF894,1000_QL80_.jpg"/>
          <p:cNvPicPr>
            <a:picLocks noChangeAspect="1"/>
          </p:cNvPicPr>
          <p:nvPr/>
        </p:nvPicPr>
        <p:blipFill>
          <a:blip r:embed="rId3"/>
          <a:srcRect l="48774" t="27071" r="19876" b="54734"/>
          <a:stretch>
            <a:fillRect/>
          </a:stretch>
        </p:blipFill>
        <p:spPr>
          <a:xfrm>
            <a:off x="19025835" y="1272604"/>
            <a:ext cx="3295613" cy="2880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Aestheticizing_Rape_-_ASA_submission.tiff" descr="Aestheticizing_Rape_-_ASA_submission.tiff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19592"/>
          </a:blip>
          <a:srcRect t="8456" b="50426"/>
          <a:stretch>
            <a:fillRect/>
          </a:stretch>
        </p:blipFill>
        <p:spPr>
          <a:xfrm>
            <a:off x="0" y="1"/>
            <a:ext cx="24384000" cy="137160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llustrative-tattoo-of-Medusa-e1707859031150.webp" descr="illustrative-tattoo-of-Medusa-e1707859031150.webp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11415"/>
          </a:blip>
          <a:srcRect t="1562"/>
          <a:stretch>
            <a:fillRect/>
          </a:stretch>
        </p:blipFill>
        <p:spPr>
          <a:xfrm>
            <a:off x="5169502" y="542917"/>
            <a:ext cx="24384001" cy="13716001"/>
          </a:xfrm>
          <a:prstGeom prst="rect">
            <a:avLst/>
          </a:prstGeom>
        </p:spPr>
      </p:pic>
      <p:grpSp>
        <p:nvGrpSpPr>
          <p:cNvPr id="210" name="1*9XFFv3G5rbxErbKAIBbC6Q.jpg"/>
          <p:cNvGrpSpPr/>
          <p:nvPr/>
        </p:nvGrpSpPr>
        <p:grpSpPr>
          <a:xfrm>
            <a:off x="257035" y="260032"/>
            <a:ext cx="13436601" cy="13563601"/>
            <a:chOff x="0" y="0"/>
            <a:chExt cx="13436600" cy="13563600"/>
          </a:xfrm>
        </p:grpSpPr>
        <p:pic>
          <p:nvPicPr>
            <p:cNvPr id="209" name="1*9XFFv3G5rbxErbKAIBbC6Q.jpg" descr="1*9XFFv3G5rbxErbKAIBbC6Q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00" y="139700"/>
              <a:ext cx="13004800" cy="13004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8" name="1*9XFFv3G5rbxErbKAIBbC6Q.jpg" descr="1*9XFFv3G5rbxErbKAIBbC6Q.jp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3436600" cy="135636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llustrative-tattoo-of-Medusa-e1707859031150.webp" descr="illustrative-tattoo-of-Medusa-e1707859031150.webp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21094"/>
          </a:blip>
          <a:srcRect t="1562"/>
          <a:stretch>
            <a:fillRect/>
          </a:stretch>
        </p:blipFill>
        <p:spPr>
          <a:xfrm>
            <a:off x="5169502" y="542917"/>
            <a:ext cx="24384001" cy="13716001"/>
          </a:xfrm>
          <a:prstGeom prst="rect">
            <a:avLst/>
          </a:prstGeom>
        </p:spPr>
      </p:pic>
      <p:pic>
        <p:nvPicPr>
          <p:cNvPr id="213" name="B1eAVSHxJ4L._AC_UF1000,1000_QL80_.jpg" descr="B1eAVSHxJ4L._AC_UF1000,1000_QL80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06" y="692855"/>
            <a:ext cx="8191501" cy="1270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llustrative-tattoo-of-Medusa-e1707859031150.webp" descr="illustrative-tattoo-of-Medusa-e1707859031150.webp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562"/>
          <a:stretch>
            <a:fillRect/>
          </a:stretch>
        </p:blipFill>
        <p:spPr>
          <a:xfrm>
            <a:off x="2360503" y="472102"/>
            <a:ext cx="24384001" cy="13716001"/>
          </a:xfrm>
          <a:prstGeom prst="rect">
            <a:avLst/>
          </a:prstGeom>
        </p:spPr>
      </p:pic>
      <p:sp>
        <p:nvSpPr>
          <p:cNvPr id="216" name="Thanks!…"/>
          <p:cNvSpPr txBox="1"/>
          <p:nvPr/>
        </p:nvSpPr>
        <p:spPr>
          <a:xfrm>
            <a:off x="1215659" y="9613288"/>
            <a:ext cx="5552314" cy="3081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3500" cap="all" spc="-10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Thanks!</a:t>
            </a:r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3500" cap="all" spc="-10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3500" cap="all" spc="-10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/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3500" cap="all" spc="-10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Elizabeth Scarbrough</a:t>
            </a:r>
          </a:p>
          <a:p>
            <a:pPr algn="l" defTabSz="584200">
              <a:lnSpc>
                <a:spcPct val="100000"/>
              </a:lnSpc>
              <a:spcBef>
                <a:spcPts val="0"/>
              </a:spcBef>
              <a:tabLst/>
              <a:defRPr sz="3500" cap="all" spc="-104"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rPr u="sng">
                <a:hlinkClick r:id="rId3"/>
              </a:rPr>
              <a:t>escarbro@fiu.edu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-44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SemiboldItalic"/>
            <a:ea typeface="Graphik-SemiboldItalic"/>
            <a:cs typeface="Graphik-SemiboldItalic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-44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SemiboldItalic"/>
            <a:ea typeface="Graphik-SemiboldItalic"/>
            <a:cs typeface="Graphik-SemiboldItalic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Macintosh PowerPoint</Application>
  <PresentationFormat>Custom</PresentationFormat>
  <Paragraphs>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Graphik</vt:lpstr>
      <vt:lpstr>Graphik Compact Regular</vt:lpstr>
      <vt:lpstr>Graphik-Medium</vt:lpstr>
      <vt:lpstr>Graphik-SemiboldItalic</vt:lpstr>
      <vt:lpstr>Helvetica</vt:lpstr>
      <vt:lpstr>Helvetica Neue</vt:lpstr>
      <vt:lpstr>Times New Roman</vt:lpstr>
      <vt:lpstr>27_Showcase</vt:lpstr>
      <vt:lpstr>Comments  “Aestheticizing Rape”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Elizabeth Scarbrough</cp:lastModifiedBy>
  <cp:revision>1</cp:revision>
  <dcterms:modified xsi:type="dcterms:W3CDTF">2024-10-21T18:31:38Z</dcterms:modified>
</cp:coreProperties>
</file>